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58" r:id="rId4"/>
    <p:sldId id="260" r:id="rId5"/>
    <p:sldId id="262" r:id="rId6"/>
    <p:sldId id="259" r:id="rId7"/>
    <p:sldId id="263" r:id="rId8"/>
    <p:sldId id="264" r:id="rId9"/>
    <p:sldId id="269" r:id="rId10"/>
    <p:sldId id="270" r:id="rId11"/>
    <p:sldId id="271" r:id="rId12"/>
    <p:sldId id="272" r:id="rId13"/>
    <p:sldId id="273" r:id="rId14"/>
    <p:sldId id="265" r:id="rId15"/>
    <p:sldId id="274" r:id="rId16"/>
    <p:sldId id="266" r:id="rId17"/>
    <p:sldId id="267" r:id="rId18"/>
    <p:sldId id="268" r:id="rId19"/>
    <p:sldId id="276" r:id="rId20"/>
    <p:sldId id="277" r:id="rId21"/>
    <p:sldId id="278" r:id="rId22"/>
    <p:sldId id="279" r:id="rId23"/>
    <p:sldId id="281" r:id="rId24"/>
    <p:sldId id="280" r:id="rId25"/>
    <p:sldId id="282" r:id="rId26"/>
    <p:sldId id="283" r:id="rId27"/>
    <p:sldId id="284" r:id="rId28"/>
    <p:sldId id="285" r:id="rId29"/>
    <p:sldId id="286" r:id="rId30"/>
    <p:sldId id="287" r:id="rId31"/>
    <p:sldId id="288" r:id="rId32"/>
    <p:sldId id="289" r:id="rId33"/>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FFFF"/>
    <a:srgbClr val="FFFF00"/>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5" autoAdjust="0"/>
    <p:restoredTop sz="79926" autoAdjust="0"/>
  </p:normalViewPr>
  <p:slideViewPr>
    <p:cSldViewPr>
      <p:cViewPr varScale="1">
        <p:scale>
          <a:sx n="83" d="100"/>
          <a:sy n="83" d="100"/>
        </p:scale>
        <p:origin x="-714" y="-90"/>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070" y="-102"/>
      </p:cViewPr>
      <p:guideLst>
        <p:guide orient="horz" pos="291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NPFILL01\DATA\SHARED\RANDE\EOE\Env%20Pub%20Hlth%20Tracking\WORK%20GROUPS\CONTENT\TEAM%20-%20CLIMATE%20CHANGE\Heat%20Wave%20Project\Analysis%20Results\Heat%20Wave%20Analysis%20Regression%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PFILL01\DATA\SHARED\RANDE\EOE\Env%20Pub%20Hlth%20Tracking\WORK%20GROUPS\CONTENT\TEAM%20-%20CLIMATE%20CHANGE\Heat%20Wave%20Project\Analysis%20Results\Heat%20Wave%20Analysis%20Regression%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PFILL01\DATA\SHARED\RANDE\EOE\Env%20Pub%20Hlth%20Tracking\WORK%20GROUPS\CONTENT\TEAM%20-%20CLIMATE%20CHANGE\Heat%20Wave%20Project\Analysis%20Results\Heat%20Wave%20Analysis%20Regression%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PFILL01\DATA\SHARED\RANDE\EOE\Env%20Pub%20Hlth%20Tracking\WORK%20GROUPS\CONTENT\TEAM%20-%20CLIMATE%20CHANGE\Heat%20Wave%20Project\Analysis%20Results\Heat%20Wave%20Analysis%20Regression%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Maximum Temperature Threshold and Heat Hospitalization Rate Ratio</a:t>
            </a:r>
          </a:p>
        </c:rich>
      </c:tx>
      <c:layout/>
    </c:title>
    <c:plotArea>
      <c:layout/>
      <c:barChart>
        <c:barDir val="col"/>
        <c:grouping val="clustered"/>
        <c:ser>
          <c:idx val="0"/>
          <c:order val="0"/>
          <c:spPr>
            <a:solidFill>
              <a:schemeClr val="accent5">
                <a:lumMod val="60000"/>
                <a:lumOff val="40000"/>
              </a:schemeClr>
            </a:solidFill>
          </c:spPr>
          <c:errBars>
            <c:errBarType val="both"/>
            <c:errValType val="cust"/>
            <c:plus>
              <c:numRef>
                <c:f>Sheet1!$S$284:$S$292</c:f>
                <c:numCache>
                  <c:formatCode>General</c:formatCode>
                  <c:ptCount val="9"/>
                  <c:pt idx="0">
                    <c:v>16.618883348080228</c:v>
                  </c:pt>
                  <c:pt idx="1">
                    <c:v>11.006269827099885</c:v>
                  </c:pt>
                  <c:pt idx="2">
                    <c:v>5.2255198600245478</c:v>
                  </c:pt>
                  <c:pt idx="3">
                    <c:v>3.4763329241221737</c:v>
                  </c:pt>
                  <c:pt idx="4">
                    <c:v>2.496553438814801</c:v>
                  </c:pt>
                  <c:pt idx="5">
                    <c:v>2.4330003960120106</c:v>
                  </c:pt>
                  <c:pt idx="6">
                    <c:v>3.8563254095914385</c:v>
                  </c:pt>
                  <c:pt idx="7">
                    <c:v>5.8751801099310015</c:v>
                  </c:pt>
                  <c:pt idx="8">
                    <c:v>12.159856769171924</c:v>
                  </c:pt>
                </c:numCache>
              </c:numRef>
            </c:plus>
            <c:minus>
              <c:numRef>
                <c:f>Sheet1!$R$284:$R$292</c:f>
                <c:numCache>
                  <c:formatCode>General</c:formatCode>
                  <c:ptCount val="9"/>
                  <c:pt idx="0">
                    <c:v>6.6229414557723185</c:v>
                  </c:pt>
                  <c:pt idx="1">
                    <c:v>5.5387362783797141</c:v>
                  </c:pt>
                  <c:pt idx="2">
                    <c:v>3.4800765394632167</c:v>
                  </c:pt>
                  <c:pt idx="3">
                    <c:v>2.517025836141717</c:v>
                  </c:pt>
                  <c:pt idx="4">
                    <c:v>1.9218939963105506</c:v>
                  </c:pt>
                  <c:pt idx="5">
                    <c:v>1.9263830817212191</c:v>
                  </c:pt>
                  <c:pt idx="6">
                    <c:v>2.9072879243999559</c:v>
                  </c:pt>
                  <c:pt idx="7">
                    <c:v>4.1876374335708473</c:v>
                  </c:pt>
                  <c:pt idx="8">
                    <c:v>6.964836325859304</c:v>
                  </c:pt>
                </c:numCache>
              </c:numRef>
            </c:minus>
          </c:errBars>
          <c:cat>
            <c:strRef>
              <c:f>Sheet1!$B$284:$B$292</c:f>
              <c:strCache>
                <c:ptCount val="9"/>
                <c:pt idx="0">
                  <c:v>tmax65</c:v>
                </c:pt>
                <c:pt idx="1">
                  <c:v>tmax70</c:v>
                </c:pt>
                <c:pt idx="2">
                  <c:v>tmax75</c:v>
                </c:pt>
                <c:pt idx="3">
                  <c:v>tmax80</c:v>
                </c:pt>
                <c:pt idx="4">
                  <c:v>tmax85</c:v>
                </c:pt>
                <c:pt idx="5">
                  <c:v>tmax90</c:v>
                </c:pt>
                <c:pt idx="6">
                  <c:v>tmax95</c:v>
                </c:pt>
                <c:pt idx="7">
                  <c:v>tmax100</c:v>
                </c:pt>
                <c:pt idx="8">
                  <c:v>tmax105</c:v>
                </c:pt>
              </c:strCache>
            </c:strRef>
          </c:cat>
          <c:val>
            <c:numRef>
              <c:f>Sheet1!$I$284:$I$292</c:f>
              <c:numCache>
                <c:formatCode>0.0000</c:formatCode>
                <c:ptCount val="9"/>
                <c:pt idx="0">
                  <c:v>11.01105755319997</c:v>
                </c:pt>
                <c:pt idx="1">
                  <c:v>11.147329918098951</c:v>
                </c:pt>
                <c:pt idx="2">
                  <c:v>10.418676365567805</c:v>
                </c:pt>
                <c:pt idx="3">
                  <c:v>9.1211874640332837</c:v>
                </c:pt>
                <c:pt idx="4">
                  <c:v>8.3494861663064643</c:v>
                </c:pt>
                <c:pt idx="5">
                  <c:v>9.2683002271706982</c:v>
                </c:pt>
                <c:pt idx="6">
                  <c:v>11.798825587081376</c:v>
                </c:pt>
                <c:pt idx="7">
                  <c:v>14.579260425214345</c:v>
                </c:pt>
                <c:pt idx="8">
                  <c:v>16.29730896481432</c:v>
                </c:pt>
              </c:numCache>
            </c:numRef>
          </c:val>
        </c:ser>
        <c:axId val="106952192"/>
        <c:axId val="106954112"/>
      </c:barChart>
      <c:catAx>
        <c:axId val="106952192"/>
        <c:scaling>
          <c:orientation val="minMax"/>
        </c:scaling>
        <c:axPos val="b"/>
        <c:title>
          <c:tx>
            <c:rich>
              <a:bodyPr/>
              <a:lstStyle/>
              <a:p>
                <a:pPr>
                  <a:defRPr sz="1200"/>
                </a:pPr>
                <a:r>
                  <a:rPr lang="en-US" sz="1200" dirty="0"/>
                  <a:t>Daily Maximum Temperature Threshold</a:t>
                </a:r>
              </a:p>
            </c:rich>
          </c:tx>
          <c:layout/>
        </c:title>
        <c:tickLblPos val="low"/>
        <c:txPr>
          <a:bodyPr rot="-2700000"/>
          <a:lstStyle/>
          <a:p>
            <a:pPr>
              <a:defRPr/>
            </a:pPr>
            <a:endParaRPr lang="en-US"/>
          </a:p>
        </c:txPr>
        <c:crossAx val="106954112"/>
        <c:crossesAt val="1"/>
        <c:lblAlgn val="ctr"/>
        <c:lblOffset val="100"/>
      </c:catAx>
      <c:valAx>
        <c:axId val="106954112"/>
        <c:scaling>
          <c:orientation val="minMax"/>
          <c:max val="30"/>
          <c:min val="1"/>
        </c:scaling>
        <c:axPos val="l"/>
        <c:majorGridlines/>
        <c:title>
          <c:tx>
            <c:rich>
              <a:bodyPr rot="-5400000" vert="horz"/>
              <a:lstStyle/>
              <a:p>
                <a:pPr>
                  <a:defRPr sz="1200"/>
                </a:pPr>
                <a:r>
                  <a:rPr lang="en-US" sz="1200"/>
                  <a:t>Heat Hosp Rate Ratio</a:t>
                </a:r>
              </a:p>
            </c:rich>
          </c:tx>
          <c:layout/>
        </c:title>
        <c:numFmt formatCode="0.0" sourceLinked="0"/>
        <c:tickLblPos val="nextTo"/>
        <c:crossAx val="106952192"/>
        <c:crosses val="autoZero"/>
        <c:crossBetween val="between"/>
      </c:valAx>
    </c:plotArea>
    <c:plotVisOnly val="1"/>
    <c:dispBlanksAs val="span"/>
  </c:chart>
  <c:txPr>
    <a:bodyPr/>
    <a:lstStyle/>
    <a:p>
      <a:pPr>
        <a:defRPr>
          <a:latin typeface="+mj-l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Minimum Temperature Threshold and Heat </a:t>
            </a:r>
            <a:r>
              <a:rPr lang="en-US" dirty="0" smtClean="0"/>
              <a:t/>
            </a:r>
            <a:br>
              <a:rPr lang="en-US" dirty="0" smtClean="0"/>
            </a:br>
            <a:r>
              <a:rPr lang="en-US" dirty="0" smtClean="0"/>
              <a:t>Hospitalization </a:t>
            </a:r>
            <a:r>
              <a:rPr lang="en-US" dirty="0"/>
              <a:t>Rate Ratio</a:t>
            </a:r>
          </a:p>
        </c:rich>
      </c:tx>
      <c:layout>
        <c:manualLayout>
          <c:xMode val="edge"/>
          <c:yMode val="edge"/>
          <c:x val="0.3074436641365777"/>
          <c:y val="1.949528996864482E-2"/>
        </c:manualLayout>
      </c:layout>
    </c:title>
    <c:plotArea>
      <c:layout>
        <c:manualLayout>
          <c:layoutTarget val="inner"/>
          <c:xMode val="edge"/>
          <c:yMode val="edge"/>
          <c:x val="0.21417131090473288"/>
          <c:y val="0.19039100183378527"/>
          <c:w val="0.75806709343744294"/>
          <c:h val="0.5164403626799362"/>
        </c:manualLayout>
      </c:layout>
      <c:barChart>
        <c:barDir val="col"/>
        <c:grouping val="clustered"/>
        <c:ser>
          <c:idx val="0"/>
          <c:order val="0"/>
          <c:spPr>
            <a:solidFill>
              <a:srgbClr val="244872">
                <a:lumMod val="60000"/>
                <a:lumOff val="40000"/>
              </a:srgbClr>
            </a:solidFill>
          </c:spPr>
          <c:errBars>
            <c:errBarType val="both"/>
            <c:errValType val="cust"/>
            <c:plus>
              <c:numRef>
                <c:f>Sheet1!$S$294:$S$300</c:f>
                <c:numCache>
                  <c:formatCode>General</c:formatCode>
                  <c:ptCount val="7"/>
                  <c:pt idx="0">
                    <c:v>2.0537784388328704</c:v>
                  </c:pt>
                  <c:pt idx="1">
                    <c:v>1.074947937974672</c:v>
                  </c:pt>
                  <c:pt idx="2">
                    <c:v>1.0232711751030299</c:v>
                  </c:pt>
                  <c:pt idx="3">
                    <c:v>1.96978404963621</c:v>
                  </c:pt>
                  <c:pt idx="4">
                    <c:v>7.7540615546585885</c:v>
                  </c:pt>
                  <c:pt idx="5">
                    <c:v>13.637219090463924</c:v>
                  </c:pt>
                  <c:pt idx="6">
                    <c:v>101.74605383721456</c:v>
                  </c:pt>
                </c:numCache>
              </c:numRef>
            </c:plus>
            <c:minus>
              <c:numRef>
                <c:f>Sheet1!$R$294:$R$300</c:f>
                <c:numCache>
                  <c:formatCode>General</c:formatCode>
                  <c:ptCount val="7"/>
                  <c:pt idx="0">
                    <c:v>1.3456554766091422</c:v>
                  </c:pt>
                  <c:pt idx="1">
                    <c:v>0.82812363372619002</c:v>
                  </c:pt>
                  <c:pt idx="2">
                    <c:v>0.80961579593056054</c:v>
                  </c:pt>
                  <c:pt idx="3">
                    <c:v>1.5369012625055241</c:v>
                  </c:pt>
                  <c:pt idx="4">
                    <c:v>5.0003943416620231</c:v>
                  </c:pt>
                  <c:pt idx="5">
                    <c:v>5.909884306351012</c:v>
                  </c:pt>
                  <c:pt idx="6">
                    <c:v>15.0457775904251</c:v>
                  </c:pt>
                </c:numCache>
              </c:numRef>
            </c:minus>
          </c:errBars>
          <c:cat>
            <c:strRef>
              <c:f>Sheet1!$B$294:$B$300</c:f>
              <c:strCache>
                <c:ptCount val="7"/>
                <c:pt idx="0">
                  <c:v>tmin45</c:v>
                </c:pt>
                <c:pt idx="1">
                  <c:v>tmin50</c:v>
                </c:pt>
                <c:pt idx="2">
                  <c:v>tmin55</c:v>
                </c:pt>
                <c:pt idx="3">
                  <c:v>tmin60</c:v>
                </c:pt>
                <c:pt idx="4">
                  <c:v>tmin65</c:v>
                </c:pt>
                <c:pt idx="5">
                  <c:v>tmin70</c:v>
                </c:pt>
                <c:pt idx="6">
                  <c:v>tmin75</c:v>
                </c:pt>
              </c:strCache>
            </c:strRef>
          </c:cat>
          <c:val>
            <c:numRef>
              <c:f>Sheet1!$I$294:$I$300</c:f>
              <c:numCache>
                <c:formatCode>0.0000</c:formatCode>
                <c:ptCount val="7"/>
                <c:pt idx="0">
                  <c:v>3.9028224635992759</c:v>
                </c:pt>
                <c:pt idx="1">
                  <c:v>3.6013183976904881</c:v>
                </c:pt>
                <c:pt idx="2">
                  <c:v>3.8775363863648939</c:v>
                </c:pt>
                <c:pt idx="3">
                  <c:v>7.0048306226260255</c:v>
                </c:pt>
                <c:pt idx="4">
                  <c:v>14.080628675757914</c:v>
                </c:pt>
                <c:pt idx="5">
                  <c:v>10.431186281654952</c:v>
                </c:pt>
                <c:pt idx="6">
                  <c:v>17.656429594166706</c:v>
                </c:pt>
              </c:numCache>
            </c:numRef>
          </c:val>
        </c:ser>
        <c:axId val="107388928"/>
        <c:axId val="107390848"/>
      </c:barChart>
      <c:catAx>
        <c:axId val="107388928"/>
        <c:scaling>
          <c:orientation val="minMax"/>
        </c:scaling>
        <c:axPos val="b"/>
        <c:title>
          <c:tx>
            <c:rich>
              <a:bodyPr/>
              <a:lstStyle/>
              <a:p>
                <a:pPr>
                  <a:defRPr sz="1200"/>
                </a:pPr>
                <a:r>
                  <a:rPr lang="en-US" sz="1200"/>
                  <a:t>Daily Minimum Temperature Threshold</a:t>
                </a:r>
              </a:p>
            </c:rich>
          </c:tx>
          <c:layout/>
        </c:title>
        <c:tickLblPos val="low"/>
        <c:txPr>
          <a:bodyPr rot="-2700000"/>
          <a:lstStyle/>
          <a:p>
            <a:pPr>
              <a:defRPr/>
            </a:pPr>
            <a:endParaRPr lang="en-US"/>
          </a:p>
        </c:txPr>
        <c:crossAx val="107390848"/>
        <c:crossesAt val="1"/>
        <c:auto val="1"/>
        <c:lblAlgn val="ctr"/>
        <c:lblOffset val="100"/>
      </c:catAx>
      <c:valAx>
        <c:axId val="107390848"/>
        <c:scaling>
          <c:orientation val="minMax"/>
          <c:max val="30"/>
          <c:min val="1"/>
        </c:scaling>
        <c:axPos val="l"/>
        <c:majorGridlines/>
        <c:title>
          <c:tx>
            <c:rich>
              <a:bodyPr rot="-5400000" vert="horz"/>
              <a:lstStyle/>
              <a:p>
                <a:pPr>
                  <a:defRPr sz="1200"/>
                </a:pPr>
                <a:r>
                  <a:rPr lang="en-US" sz="1200"/>
                  <a:t>Heat Hosp Rate Ratio</a:t>
                </a:r>
              </a:p>
            </c:rich>
          </c:tx>
          <c:layout/>
        </c:title>
        <c:numFmt formatCode="0.0" sourceLinked="0"/>
        <c:tickLblPos val="nextTo"/>
        <c:crossAx val="107388928"/>
        <c:crosses val="autoZero"/>
        <c:crossBetween val="between"/>
      </c:valAx>
    </c:plotArea>
    <c:plotVisOnly val="1"/>
    <c:dispBlanksAs val="span"/>
  </c:chart>
  <c:txPr>
    <a:bodyPr/>
    <a:lstStyle/>
    <a:p>
      <a:pPr>
        <a:defRPr>
          <a:latin typeface="+mj-lt"/>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Maximum Temperature Threshold and Electrolyte Hospitalization Rate Ratio</a:t>
            </a:r>
          </a:p>
        </c:rich>
      </c:tx>
      <c:layout/>
    </c:title>
    <c:plotArea>
      <c:layout/>
      <c:barChart>
        <c:barDir val="col"/>
        <c:grouping val="clustered"/>
        <c:ser>
          <c:idx val="0"/>
          <c:order val="0"/>
          <c:spPr>
            <a:solidFill>
              <a:srgbClr val="244872">
                <a:lumMod val="60000"/>
                <a:lumOff val="40000"/>
              </a:srgbClr>
            </a:solidFill>
          </c:spPr>
          <c:errBars>
            <c:errBarType val="both"/>
            <c:errValType val="cust"/>
            <c:plus>
              <c:numRef>
                <c:f>Sheet1!$S$363:$S$372</c:f>
                <c:numCache>
                  <c:formatCode>General</c:formatCode>
                  <c:ptCount val="10"/>
                  <c:pt idx="0">
                    <c:v>5.2882664907680198E-2</c:v>
                  </c:pt>
                  <c:pt idx="1">
                    <c:v>4.7362070039615865E-2</c:v>
                  </c:pt>
                  <c:pt idx="2">
                    <c:v>3.9305833299485345E-2</c:v>
                  </c:pt>
                  <c:pt idx="3">
                    <c:v>3.9794988820645034E-2</c:v>
                  </c:pt>
                  <c:pt idx="4">
                    <c:v>4.5203256850340288E-2</c:v>
                  </c:pt>
                  <c:pt idx="5">
                    <c:v>5.6887678011285289E-2</c:v>
                  </c:pt>
                  <c:pt idx="6">
                    <c:v>9.7612178445234843E-2</c:v>
                  </c:pt>
                  <c:pt idx="7">
                    <c:v>0.21845436793579409</c:v>
                  </c:pt>
                  <c:pt idx="8">
                    <c:v>0.64784309052085565</c:v>
                  </c:pt>
                  <c:pt idx="9">
                    <c:v>0.55215688373848415</c:v>
                  </c:pt>
                </c:numCache>
              </c:numRef>
            </c:plus>
            <c:minus>
              <c:numRef>
                <c:f>Sheet1!$R$363:$R$372</c:f>
                <c:numCache>
                  <c:formatCode>General</c:formatCode>
                  <c:ptCount val="10"/>
                  <c:pt idx="0">
                    <c:v>5.0298516803015281E-2</c:v>
                  </c:pt>
                  <c:pt idx="1">
                    <c:v>4.5201108374118129E-2</c:v>
                  </c:pt>
                  <c:pt idx="2">
                    <c:v>3.7915990569614297E-2</c:v>
                  </c:pt>
                  <c:pt idx="3">
                    <c:v>3.8391688672019725E-2</c:v>
                  </c:pt>
                  <c:pt idx="4">
                    <c:v>4.3417784507748636E-2</c:v>
                  </c:pt>
                  <c:pt idx="5">
                    <c:v>5.4205303950274362E-2</c:v>
                  </c:pt>
                  <c:pt idx="6">
                    <c:v>9.0387163875336213E-2</c:v>
                  </c:pt>
                  <c:pt idx="7">
                    <c:v>0.18927908266182158</c:v>
                  </c:pt>
                  <c:pt idx="8">
                    <c:v>0.49515572201438718</c:v>
                  </c:pt>
                  <c:pt idx="9">
                    <c:v>2.3354796001621062E-4</c:v>
                  </c:pt>
                </c:numCache>
              </c:numRef>
            </c:minus>
          </c:errBars>
          <c:cat>
            <c:strRef>
              <c:f>Sheet1!$B$363:$B$371</c:f>
              <c:strCache>
                <c:ptCount val="9"/>
                <c:pt idx="0">
                  <c:v>tmax65</c:v>
                </c:pt>
                <c:pt idx="1">
                  <c:v>tmax70</c:v>
                </c:pt>
                <c:pt idx="2">
                  <c:v>tmax75</c:v>
                </c:pt>
                <c:pt idx="3">
                  <c:v>tmax80</c:v>
                </c:pt>
                <c:pt idx="4">
                  <c:v>tmax85</c:v>
                </c:pt>
                <c:pt idx="5">
                  <c:v>tmax90</c:v>
                </c:pt>
                <c:pt idx="6">
                  <c:v>tmax95</c:v>
                </c:pt>
                <c:pt idx="7">
                  <c:v>tmax100</c:v>
                </c:pt>
                <c:pt idx="8">
                  <c:v>tmax105</c:v>
                </c:pt>
              </c:strCache>
            </c:strRef>
          </c:cat>
          <c:val>
            <c:numRef>
              <c:f>Sheet1!$I$363:$I$371</c:f>
              <c:numCache>
                <c:formatCode>0.0000</c:formatCode>
                <c:ptCount val="9"/>
                <c:pt idx="0">
                  <c:v>1.0293216571626322</c:v>
                </c:pt>
                <c:pt idx="1">
                  <c:v>1.0408107741923882</c:v>
                </c:pt>
                <c:pt idx="2">
                  <c:v>1.0722937010666993</c:v>
                </c:pt>
                <c:pt idx="3">
                  <c:v>1.0887170666984003</c:v>
                </c:pt>
                <c:pt idx="4">
                  <c:v>1.0992190795450323</c:v>
                </c:pt>
                <c:pt idx="5">
                  <c:v>1.149583841585794</c:v>
                </c:pt>
                <c:pt idx="6">
                  <c:v>1.2211585020349638</c:v>
                </c:pt>
                <c:pt idx="7">
                  <c:v>1.4104375846967869</c:v>
                </c:pt>
                <c:pt idx="8">
                  <c:v>2.0980324983260261</c:v>
                </c:pt>
              </c:numCache>
            </c:numRef>
          </c:val>
        </c:ser>
        <c:axId val="107424384"/>
        <c:axId val="107430656"/>
      </c:barChart>
      <c:catAx>
        <c:axId val="107424384"/>
        <c:scaling>
          <c:orientation val="minMax"/>
        </c:scaling>
        <c:axPos val="b"/>
        <c:title>
          <c:tx>
            <c:rich>
              <a:bodyPr/>
              <a:lstStyle/>
              <a:p>
                <a:pPr>
                  <a:defRPr sz="1200"/>
                </a:pPr>
                <a:r>
                  <a:rPr lang="en-US" sz="1200" dirty="0"/>
                  <a:t>Daily Maximum Temperature Threshold</a:t>
                </a:r>
              </a:p>
            </c:rich>
          </c:tx>
          <c:layout/>
        </c:title>
        <c:tickLblPos val="low"/>
        <c:txPr>
          <a:bodyPr rot="-2700000"/>
          <a:lstStyle/>
          <a:p>
            <a:pPr>
              <a:defRPr/>
            </a:pPr>
            <a:endParaRPr lang="en-US"/>
          </a:p>
        </c:txPr>
        <c:crossAx val="107430656"/>
        <c:crossesAt val="1"/>
        <c:lblAlgn val="ctr"/>
        <c:lblOffset val="100"/>
      </c:catAx>
      <c:valAx>
        <c:axId val="107430656"/>
        <c:scaling>
          <c:orientation val="minMax"/>
          <c:max val="3"/>
          <c:min val="0.9"/>
        </c:scaling>
        <c:axPos val="l"/>
        <c:majorGridlines/>
        <c:title>
          <c:tx>
            <c:rich>
              <a:bodyPr rot="-5400000" vert="horz"/>
              <a:lstStyle/>
              <a:p>
                <a:pPr>
                  <a:defRPr sz="1200"/>
                </a:pPr>
                <a:r>
                  <a:rPr lang="en-US" sz="1200"/>
                  <a:t>Electrolyte Hospitalization</a:t>
                </a:r>
              </a:p>
              <a:p>
                <a:pPr>
                  <a:defRPr sz="1200"/>
                </a:pPr>
                <a:r>
                  <a:rPr lang="en-US" sz="1200"/>
                  <a:t> Rate Ratio</a:t>
                </a:r>
              </a:p>
            </c:rich>
          </c:tx>
          <c:layout/>
        </c:title>
        <c:numFmt formatCode="0.0000" sourceLinked="1"/>
        <c:tickLblPos val="nextTo"/>
        <c:crossAx val="107424384"/>
        <c:crosses val="autoZero"/>
        <c:crossBetween val="between"/>
      </c:valAx>
    </c:plotArea>
    <c:plotVisOnly val="1"/>
    <c:dispBlanksAs val="span"/>
  </c:chart>
  <c:txPr>
    <a:bodyPr/>
    <a:lstStyle/>
    <a:p>
      <a:pPr>
        <a:defRPr>
          <a:latin typeface="+mj-lt"/>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Minimum Temperature Threshold and Electrolyte Hospitalization Rate Ratio</a:t>
            </a:r>
          </a:p>
        </c:rich>
      </c:tx>
      <c:layout/>
    </c:title>
    <c:plotArea>
      <c:layout/>
      <c:barChart>
        <c:barDir val="col"/>
        <c:grouping val="clustered"/>
        <c:ser>
          <c:idx val="0"/>
          <c:order val="0"/>
          <c:spPr>
            <a:solidFill>
              <a:srgbClr val="244872">
                <a:lumMod val="60000"/>
                <a:lumOff val="40000"/>
              </a:srgbClr>
            </a:solidFill>
          </c:spPr>
          <c:errBars>
            <c:errBarType val="both"/>
            <c:errValType val="cust"/>
            <c:plus>
              <c:numRef>
                <c:f>Sheet1!$S$373:$S$379</c:f>
                <c:numCache>
                  <c:formatCode>General</c:formatCode>
                  <c:ptCount val="7"/>
                  <c:pt idx="0">
                    <c:v>5.1309440009180474E-2</c:v>
                  </c:pt>
                  <c:pt idx="1">
                    <c:v>4.6061651732558294E-2</c:v>
                  </c:pt>
                  <c:pt idx="2">
                    <c:v>4.4512357944966746E-2</c:v>
                  </c:pt>
                  <c:pt idx="3">
                    <c:v>9.5684587767793941E-2</c:v>
                  </c:pt>
                  <c:pt idx="4">
                    <c:v>0.26580758522356296</c:v>
                  </c:pt>
                  <c:pt idx="5">
                    <c:v>0.94704105505576963</c:v>
                  </c:pt>
                  <c:pt idx="6">
                    <c:v>3.012895007568432</c:v>
                  </c:pt>
                </c:numCache>
              </c:numRef>
            </c:plus>
            <c:minus>
              <c:numRef>
                <c:f>Sheet1!$R$373:$R$379</c:f>
                <c:numCache>
                  <c:formatCode>General</c:formatCode>
                  <c:ptCount val="7"/>
                  <c:pt idx="0">
                    <c:v>4.8811930040339166E-2</c:v>
                  </c:pt>
                  <c:pt idx="1">
                    <c:v>4.410974593100192E-2</c:v>
                  </c:pt>
                  <c:pt idx="2">
                    <c:v>4.2779835451027384E-2</c:v>
                  </c:pt>
                  <c:pt idx="3">
                    <c:v>8.9138552013524844E-2</c:v>
                  </c:pt>
                  <c:pt idx="4">
                    <c:v>0.22534383292116689</c:v>
                  </c:pt>
                  <c:pt idx="5">
                    <c:v>0.59809071812670345</c:v>
                  </c:pt>
                  <c:pt idx="6">
                    <c:v>1.2475380713179081</c:v>
                  </c:pt>
                </c:numCache>
              </c:numRef>
            </c:minus>
          </c:errBars>
          <c:cat>
            <c:strRef>
              <c:f>Sheet1!$B$373:$B$379</c:f>
              <c:strCache>
                <c:ptCount val="7"/>
                <c:pt idx="0">
                  <c:v>tmin45</c:v>
                </c:pt>
                <c:pt idx="1">
                  <c:v>tmin50</c:v>
                </c:pt>
                <c:pt idx="2">
                  <c:v>tmin55</c:v>
                </c:pt>
                <c:pt idx="3">
                  <c:v>tmin60</c:v>
                </c:pt>
                <c:pt idx="4">
                  <c:v>tmin65</c:v>
                </c:pt>
                <c:pt idx="5">
                  <c:v>tmin70</c:v>
                </c:pt>
                <c:pt idx="6">
                  <c:v>tmin75</c:v>
                </c:pt>
              </c:strCache>
            </c:strRef>
          </c:cat>
          <c:val>
            <c:numRef>
              <c:f>Sheet1!$I$373:$I$379</c:f>
              <c:numCache>
                <c:formatCode>0.0000</c:formatCode>
                <c:ptCount val="7"/>
                <c:pt idx="0">
                  <c:v>1.0028039236612305</c:v>
                </c:pt>
                <c:pt idx="1">
                  <c:v>1.0409148604740348</c:v>
                </c:pt>
                <c:pt idx="2">
                  <c:v>1.0991091631329899</c:v>
                </c:pt>
                <c:pt idx="3">
                  <c:v>1.2780046570975556</c:v>
                </c:pt>
                <c:pt idx="4">
                  <c:v>1.4749144675371477</c:v>
                </c:pt>
                <c:pt idx="5">
                  <c:v>1.6232007961319628</c:v>
                </c:pt>
                <c:pt idx="6">
                  <c:v>2.1288884733159907</c:v>
                </c:pt>
              </c:numCache>
            </c:numRef>
          </c:val>
        </c:ser>
        <c:axId val="107463808"/>
        <c:axId val="107465728"/>
      </c:barChart>
      <c:catAx>
        <c:axId val="107463808"/>
        <c:scaling>
          <c:orientation val="minMax"/>
        </c:scaling>
        <c:axPos val="b"/>
        <c:title>
          <c:tx>
            <c:rich>
              <a:bodyPr/>
              <a:lstStyle/>
              <a:p>
                <a:pPr>
                  <a:defRPr sz="1200"/>
                </a:pPr>
                <a:r>
                  <a:rPr lang="en-US" sz="1200"/>
                  <a:t>Daily Minimum Temperature Threshold</a:t>
                </a:r>
              </a:p>
            </c:rich>
          </c:tx>
          <c:layout/>
        </c:title>
        <c:tickLblPos val="low"/>
        <c:txPr>
          <a:bodyPr rot="-2700000"/>
          <a:lstStyle/>
          <a:p>
            <a:pPr>
              <a:defRPr/>
            </a:pPr>
            <a:endParaRPr lang="en-US"/>
          </a:p>
        </c:txPr>
        <c:crossAx val="107465728"/>
        <c:crossesAt val="1"/>
        <c:auto val="1"/>
        <c:lblAlgn val="ctr"/>
        <c:lblOffset val="100"/>
      </c:catAx>
      <c:valAx>
        <c:axId val="107465728"/>
        <c:scaling>
          <c:orientation val="minMax"/>
          <c:max val="3"/>
          <c:min val="0.9"/>
        </c:scaling>
        <c:axPos val="l"/>
        <c:majorGridlines/>
        <c:title>
          <c:tx>
            <c:rich>
              <a:bodyPr rot="-5400000" vert="horz"/>
              <a:lstStyle/>
              <a:p>
                <a:pPr>
                  <a:defRPr sz="1200"/>
                </a:pPr>
                <a:r>
                  <a:rPr lang="en-US" sz="1200"/>
                  <a:t>Electrolyte Hospitalization</a:t>
                </a:r>
              </a:p>
              <a:p>
                <a:pPr>
                  <a:defRPr sz="1200"/>
                </a:pPr>
                <a:r>
                  <a:rPr lang="en-US" sz="1200"/>
                  <a:t> Rate Ratio</a:t>
                </a:r>
              </a:p>
            </c:rich>
          </c:tx>
          <c:layout/>
        </c:title>
        <c:numFmt formatCode="0.0000" sourceLinked="1"/>
        <c:tickLblPos val="nextTo"/>
        <c:crossAx val="107463808"/>
        <c:crosses val="autoZero"/>
        <c:crossBetween val="between"/>
      </c:valAx>
    </c:plotArea>
    <c:plotVisOnly val="1"/>
    <c:dispBlanksAs val="span"/>
  </c:chart>
  <c:txPr>
    <a:bodyPr/>
    <a:lstStyle/>
    <a:p>
      <a:pPr>
        <a:defRPr>
          <a:latin typeface="+mj-lt"/>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9267B-0B3F-4338-916D-468DA727FCCF}"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n-US"/>
        </a:p>
      </dgm:t>
    </dgm:pt>
    <dgm:pt modelId="{F1C19800-1AA3-4AE3-8A48-48C262230274}">
      <dgm:prSet phldrT="[Text]" custT="1"/>
      <dgm:spPr/>
      <dgm:t>
        <a:bodyPr/>
        <a:lstStyle/>
        <a:p>
          <a:r>
            <a:rPr lang="en-US" sz="1800" dirty="0" smtClean="0">
              <a:latin typeface="+mj-lt"/>
            </a:rPr>
            <a:t>weighted average: selected stations</a:t>
          </a:r>
          <a:endParaRPr lang="en-US" sz="1800" dirty="0">
            <a:latin typeface="+mj-lt"/>
          </a:endParaRPr>
        </a:p>
      </dgm:t>
    </dgm:pt>
    <dgm:pt modelId="{CBD1C229-3862-439E-98FF-08099A16ACD5}" type="parTrans" cxnId="{A6E44C77-908F-4BDC-BE1C-78E853E4141B}">
      <dgm:prSet/>
      <dgm:spPr/>
      <dgm:t>
        <a:bodyPr/>
        <a:lstStyle/>
        <a:p>
          <a:endParaRPr lang="en-US"/>
        </a:p>
      </dgm:t>
    </dgm:pt>
    <dgm:pt modelId="{8D003BCA-8643-4C17-8B41-D04773AEFB5E}" type="sibTrans" cxnId="{A6E44C77-908F-4BDC-BE1C-78E853E4141B}">
      <dgm:prSet/>
      <dgm:spPr/>
      <dgm:t>
        <a:bodyPr/>
        <a:lstStyle/>
        <a:p>
          <a:endParaRPr lang="en-US"/>
        </a:p>
      </dgm:t>
    </dgm:pt>
    <dgm:pt modelId="{96AE0E79-C4F3-4821-A106-6CC0C5F38918}">
      <dgm:prSet phldrT="[Text]" custT="1"/>
      <dgm:spPr/>
      <dgm:t>
        <a:bodyPr/>
        <a:lstStyle/>
        <a:p>
          <a:r>
            <a:rPr lang="en-US" sz="1800" dirty="0" smtClean="0">
              <a:latin typeface="+mj-lt"/>
            </a:rPr>
            <a:t>daily max temp</a:t>
          </a:r>
          <a:endParaRPr lang="en-US" sz="1800" dirty="0">
            <a:latin typeface="+mj-lt"/>
          </a:endParaRPr>
        </a:p>
      </dgm:t>
    </dgm:pt>
    <dgm:pt modelId="{11D280E4-DDEE-4370-B17D-CAB0D8D3D4C1}" type="parTrans" cxnId="{8EADFEED-46E4-46B6-BC92-7D602813292D}">
      <dgm:prSet/>
      <dgm:spPr/>
      <dgm:t>
        <a:bodyPr/>
        <a:lstStyle/>
        <a:p>
          <a:endParaRPr lang="en-US"/>
        </a:p>
      </dgm:t>
    </dgm:pt>
    <dgm:pt modelId="{E22F3132-F389-4EBD-84DC-EFF7FF9F42E3}" type="sibTrans" cxnId="{8EADFEED-46E4-46B6-BC92-7D602813292D}">
      <dgm:prSet/>
      <dgm:spPr/>
      <dgm:t>
        <a:bodyPr/>
        <a:lstStyle/>
        <a:p>
          <a:endParaRPr lang="en-US"/>
        </a:p>
      </dgm:t>
    </dgm:pt>
    <dgm:pt modelId="{6B2CD9CC-CDF6-4856-8F5B-0D3B3C26A2D9}">
      <dgm:prSet phldrT="[Text]" custT="1"/>
      <dgm:spPr/>
      <dgm:t>
        <a:bodyPr/>
        <a:lstStyle/>
        <a:p>
          <a:r>
            <a:rPr lang="en-US" sz="1800" dirty="0" smtClean="0">
              <a:latin typeface="+mj-lt"/>
            </a:rPr>
            <a:t>daily min temp</a:t>
          </a:r>
          <a:endParaRPr lang="en-US" sz="1800" dirty="0">
            <a:latin typeface="+mj-lt"/>
          </a:endParaRPr>
        </a:p>
      </dgm:t>
    </dgm:pt>
    <dgm:pt modelId="{D2F50501-397B-434E-9E31-CB78D6DA2D80}" type="parTrans" cxnId="{2C129EFC-5EEE-4E7F-AA63-A830F2F40244}">
      <dgm:prSet/>
      <dgm:spPr/>
      <dgm:t>
        <a:bodyPr/>
        <a:lstStyle/>
        <a:p>
          <a:endParaRPr lang="en-US"/>
        </a:p>
      </dgm:t>
    </dgm:pt>
    <dgm:pt modelId="{9A618A1D-1032-4CC5-A1D6-535C308A94A1}" type="sibTrans" cxnId="{2C129EFC-5EEE-4E7F-AA63-A830F2F40244}">
      <dgm:prSet/>
      <dgm:spPr/>
      <dgm:t>
        <a:bodyPr/>
        <a:lstStyle/>
        <a:p>
          <a:endParaRPr lang="en-US"/>
        </a:p>
      </dgm:t>
    </dgm:pt>
    <dgm:pt modelId="{51993E92-56C0-4B24-94F8-2A3504CC9850}" type="pres">
      <dgm:prSet presAssocID="{6269267B-0B3F-4338-916D-468DA727FCCF}" presName="Name0" presStyleCnt="0">
        <dgm:presLayoutVars>
          <dgm:dir/>
          <dgm:animLvl val="lvl"/>
          <dgm:resizeHandles/>
        </dgm:presLayoutVars>
      </dgm:prSet>
      <dgm:spPr/>
      <dgm:t>
        <a:bodyPr/>
        <a:lstStyle/>
        <a:p>
          <a:endParaRPr lang="en-US"/>
        </a:p>
      </dgm:t>
    </dgm:pt>
    <dgm:pt modelId="{ADF89CE4-7D96-487B-A352-8024C1377D64}" type="pres">
      <dgm:prSet presAssocID="{F1C19800-1AA3-4AE3-8A48-48C262230274}" presName="linNode" presStyleCnt="0"/>
      <dgm:spPr/>
    </dgm:pt>
    <dgm:pt modelId="{F3DE2156-94B7-4626-BACE-85C06A2CC3E3}" type="pres">
      <dgm:prSet presAssocID="{F1C19800-1AA3-4AE3-8A48-48C262230274}" presName="parentShp" presStyleLbl="node1" presStyleIdx="0" presStyleCnt="1" custLinFactNeighborX="-4386" custLinFactNeighborY="-26316">
        <dgm:presLayoutVars>
          <dgm:bulletEnabled val="1"/>
        </dgm:presLayoutVars>
      </dgm:prSet>
      <dgm:spPr/>
      <dgm:t>
        <a:bodyPr/>
        <a:lstStyle/>
        <a:p>
          <a:endParaRPr lang="en-US"/>
        </a:p>
      </dgm:t>
    </dgm:pt>
    <dgm:pt modelId="{84A68FC4-B340-4C69-823D-AE1AFBE33EE2}" type="pres">
      <dgm:prSet presAssocID="{F1C19800-1AA3-4AE3-8A48-48C262230274}" presName="childShp" presStyleLbl="bgAccFollowNode1" presStyleIdx="0" presStyleCnt="1">
        <dgm:presLayoutVars>
          <dgm:bulletEnabled val="1"/>
        </dgm:presLayoutVars>
      </dgm:prSet>
      <dgm:spPr/>
      <dgm:t>
        <a:bodyPr/>
        <a:lstStyle/>
        <a:p>
          <a:endParaRPr lang="en-US"/>
        </a:p>
      </dgm:t>
    </dgm:pt>
  </dgm:ptLst>
  <dgm:cxnLst>
    <dgm:cxn modelId="{A6E44C77-908F-4BDC-BE1C-78E853E4141B}" srcId="{6269267B-0B3F-4338-916D-468DA727FCCF}" destId="{F1C19800-1AA3-4AE3-8A48-48C262230274}" srcOrd="0" destOrd="0" parTransId="{CBD1C229-3862-439E-98FF-08099A16ACD5}" sibTransId="{8D003BCA-8643-4C17-8B41-D04773AEFB5E}"/>
    <dgm:cxn modelId="{2C129EFC-5EEE-4E7F-AA63-A830F2F40244}" srcId="{F1C19800-1AA3-4AE3-8A48-48C262230274}" destId="{6B2CD9CC-CDF6-4856-8F5B-0D3B3C26A2D9}" srcOrd="1" destOrd="0" parTransId="{D2F50501-397B-434E-9E31-CB78D6DA2D80}" sibTransId="{9A618A1D-1032-4CC5-A1D6-535C308A94A1}"/>
    <dgm:cxn modelId="{51E48975-4FCC-43CA-95B1-ECE25973A07C}" type="presOf" srcId="{6B2CD9CC-CDF6-4856-8F5B-0D3B3C26A2D9}" destId="{84A68FC4-B340-4C69-823D-AE1AFBE33EE2}" srcOrd="0" destOrd="1" presId="urn:microsoft.com/office/officeart/2005/8/layout/vList6"/>
    <dgm:cxn modelId="{7AA296AD-32B7-4032-84AC-22349F5BB34F}" type="presOf" srcId="{6269267B-0B3F-4338-916D-468DA727FCCF}" destId="{51993E92-56C0-4B24-94F8-2A3504CC9850}" srcOrd="0" destOrd="0" presId="urn:microsoft.com/office/officeart/2005/8/layout/vList6"/>
    <dgm:cxn modelId="{8EADFEED-46E4-46B6-BC92-7D602813292D}" srcId="{F1C19800-1AA3-4AE3-8A48-48C262230274}" destId="{96AE0E79-C4F3-4821-A106-6CC0C5F38918}" srcOrd="0" destOrd="0" parTransId="{11D280E4-DDEE-4370-B17D-CAB0D8D3D4C1}" sibTransId="{E22F3132-F389-4EBD-84DC-EFF7FF9F42E3}"/>
    <dgm:cxn modelId="{9145B530-1B6C-4197-8C50-83CEEECCC879}" type="presOf" srcId="{F1C19800-1AA3-4AE3-8A48-48C262230274}" destId="{F3DE2156-94B7-4626-BACE-85C06A2CC3E3}" srcOrd="0" destOrd="0" presId="urn:microsoft.com/office/officeart/2005/8/layout/vList6"/>
    <dgm:cxn modelId="{4F2E257C-65D1-4626-8F53-BF24CEEAB226}" type="presOf" srcId="{96AE0E79-C4F3-4821-A106-6CC0C5F38918}" destId="{84A68FC4-B340-4C69-823D-AE1AFBE33EE2}" srcOrd="0" destOrd="0" presId="urn:microsoft.com/office/officeart/2005/8/layout/vList6"/>
    <dgm:cxn modelId="{0CDD2A86-AA38-42DC-B8F6-A13364314776}" type="presParOf" srcId="{51993E92-56C0-4B24-94F8-2A3504CC9850}" destId="{ADF89CE4-7D96-487B-A352-8024C1377D64}" srcOrd="0" destOrd="0" presId="urn:microsoft.com/office/officeart/2005/8/layout/vList6"/>
    <dgm:cxn modelId="{8D627D0E-351E-4DA1-B54C-D8D87388A384}" type="presParOf" srcId="{ADF89CE4-7D96-487B-A352-8024C1377D64}" destId="{F3DE2156-94B7-4626-BACE-85C06A2CC3E3}" srcOrd="0" destOrd="0" presId="urn:microsoft.com/office/officeart/2005/8/layout/vList6"/>
    <dgm:cxn modelId="{F0E6C062-9E6D-453D-9936-ACE740B4E32A}" type="presParOf" srcId="{ADF89CE4-7D96-487B-A352-8024C1377D64}" destId="{84A68FC4-B340-4C69-823D-AE1AFBE33EE2}"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A68FC4-B340-4C69-823D-AE1AFBE33EE2}">
      <dsp:nvSpPr>
        <dsp:cNvPr id="0" name=""/>
        <dsp:cNvSpPr/>
      </dsp:nvSpPr>
      <dsp:spPr>
        <a:xfrm>
          <a:off x="1158239" y="0"/>
          <a:ext cx="1737360" cy="1447800"/>
        </a:xfrm>
        <a:prstGeom prst="rightArrow">
          <a:avLst>
            <a:gd name="adj1" fmla="val 75000"/>
            <a:gd name="adj2" fmla="val 50000"/>
          </a:avLst>
        </a:prstGeom>
        <a:solidFill>
          <a:schemeClr val="accent5">
            <a:alpha val="90000"/>
            <a:tint val="40000"/>
            <a:hueOff val="0"/>
            <a:satOff val="0"/>
            <a:lumOff val="0"/>
            <a:alphaOff val="0"/>
          </a:schemeClr>
        </a:solidFill>
        <a:ln w="381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daily max temp</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daily min temp</a:t>
          </a:r>
          <a:endParaRPr lang="en-US" sz="1800" kern="1200" dirty="0">
            <a:latin typeface="+mj-lt"/>
          </a:endParaRPr>
        </a:p>
      </dsp:txBody>
      <dsp:txXfrm>
        <a:off x="1158239" y="0"/>
        <a:ext cx="1737360" cy="1447800"/>
      </dsp:txXfrm>
    </dsp:sp>
    <dsp:sp modelId="{F3DE2156-94B7-4626-BACE-85C06A2CC3E3}">
      <dsp:nvSpPr>
        <dsp:cNvPr id="0" name=""/>
        <dsp:cNvSpPr/>
      </dsp:nvSpPr>
      <dsp:spPr>
        <a:xfrm>
          <a:off x="0" y="0"/>
          <a:ext cx="1158240" cy="14478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weighted average: selected stations</a:t>
          </a:r>
          <a:endParaRPr lang="en-US" sz="1800" kern="1200" dirty="0">
            <a:latin typeface="+mj-lt"/>
          </a:endParaRPr>
        </a:p>
      </dsp:txBody>
      <dsp:txXfrm>
        <a:off x="0" y="0"/>
        <a:ext cx="1158240" cy="14478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233955D9-9865-49A2-9419-6024BAC1E792}" type="datetimeFigureOut">
              <a:rPr lang="en-US" smtClean="0"/>
              <a:pPr/>
              <a:t>11/15/2011</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82034B79-6662-4058-A66D-98A5AF0553D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408418B1-E2A6-4385-9529-5A45AD98905E}" type="datetimeFigureOut">
              <a:rPr lang="en-US" smtClean="0"/>
              <a:pPr/>
              <a:t>11/15/2011</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370855E9-A7E0-4DBF-8A99-FE300A1FF2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I’m going to talk about today grew out of a Public Health Division workgroup on climate change data and surveillance that was started about a year ago.</a:t>
            </a:r>
          </a:p>
          <a:p>
            <a:r>
              <a:rPr lang="en-US" dirty="0" smtClean="0"/>
              <a:t>A</a:t>
            </a:r>
            <a:r>
              <a:rPr lang="en-US" baseline="0" dirty="0" smtClean="0"/>
              <a:t> number of us from the OEPH and the Office of Disease Prevention and Epidemiology have been participating in this workgroup and collaborated on this project together.</a:t>
            </a:r>
            <a:endParaRPr lang="en-US" dirty="0" smtClean="0"/>
          </a:p>
          <a:p>
            <a:r>
              <a:rPr lang="en-US" dirty="0" smtClean="0"/>
              <a:t>We</a:t>
            </a:r>
            <a:r>
              <a:rPr lang="en-US" baseline="0" dirty="0" smtClean="0"/>
              <a:t> had additional input </a:t>
            </a:r>
            <a:r>
              <a:rPr lang="en-US" dirty="0" smtClean="0"/>
              <a:t>on this project </a:t>
            </a:r>
            <a:r>
              <a:rPr lang="en-US" baseline="0" dirty="0" smtClean="0"/>
              <a:t>from Alexis </a:t>
            </a:r>
            <a:r>
              <a:rPr lang="en-US" baseline="0" dirty="0" err="1" smtClean="0"/>
              <a:t>Dinno</a:t>
            </a:r>
            <a:r>
              <a:rPr lang="en-US" baseline="0" dirty="0" smtClean="0"/>
              <a:t> at PSU School of Community Health </a:t>
            </a:r>
            <a:r>
              <a:rPr lang="en-US" dirty="0" smtClean="0"/>
              <a:t>and Kathie </a:t>
            </a:r>
            <a:r>
              <a:rPr lang="en-US" dirty="0" err="1" smtClean="0"/>
              <a:t>Dello</a:t>
            </a:r>
            <a:r>
              <a:rPr lang="en-US" dirty="0" smtClean="0"/>
              <a:t> at OSU’s Climate Change Research Institute.</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broke the state into four climate regions for analysis. </a:t>
            </a:r>
          </a:p>
          <a:p>
            <a:r>
              <a:rPr lang="en-US" baseline="0" dirty="0" smtClean="0"/>
              <a:t>The coastal region included everything from the crest of the coast range to the Pacific.</a:t>
            </a:r>
          </a:p>
          <a:p>
            <a:r>
              <a:rPr lang="en-US" baseline="0" dirty="0" smtClean="0"/>
              <a:t>On the Oregon coast, from 2000-2009…</a:t>
            </a:r>
          </a:p>
          <a:p>
            <a:r>
              <a:rPr lang="en-US" baseline="0" dirty="0" smtClean="0"/>
              <a:t>The average summer day time high was 68 degrees with a typical range of 64 to 71.</a:t>
            </a:r>
          </a:p>
          <a:p>
            <a:r>
              <a:rPr lang="en-US" baseline="0" dirty="0" smtClean="0"/>
              <a:t>The highest daily average temperature was around 96 degrees.</a:t>
            </a:r>
          </a:p>
          <a:p>
            <a:r>
              <a:rPr lang="en-US" baseline="0" dirty="0" smtClean="0"/>
              <a:t>The average night time low temperature was 49 degrees during the summer with a typical range of 46 to 52.</a:t>
            </a:r>
          </a:p>
          <a:p>
            <a:r>
              <a:rPr lang="en-US" baseline="0" dirty="0" smtClean="0"/>
              <a:t>On average, the coastal region saw 1.1 days above 85 degrees and 0 days above 100 degrees.</a:t>
            </a:r>
          </a:p>
        </p:txBody>
      </p:sp>
      <p:sp>
        <p:nvSpPr>
          <p:cNvPr id="4" name="Slide Number Placeholder 3"/>
          <p:cNvSpPr>
            <a:spLocks noGrp="1"/>
          </p:cNvSpPr>
          <p:nvPr>
            <p:ph type="sldNum" sz="quarter" idx="10"/>
          </p:nvPr>
        </p:nvSpPr>
        <p:spPr/>
        <p:txBody>
          <a:bodyPr/>
          <a:lstStyle/>
          <a:p>
            <a:fld id="{370855E9-A7E0-4DBF-8A99-FE300A1FF2C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eastern region included everything east of the crest of the cascades.</a:t>
            </a:r>
          </a:p>
          <a:p>
            <a:endParaRPr lang="en-US" baseline="0" dirty="0" smtClean="0"/>
          </a:p>
          <a:p>
            <a:r>
              <a:rPr lang="en-US" baseline="0" dirty="0" smtClean="0"/>
              <a:t>In Eastern Oregon, from 2000-2009…</a:t>
            </a:r>
          </a:p>
          <a:p>
            <a:r>
              <a:rPr lang="en-US" baseline="0" dirty="0" smtClean="0"/>
              <a:t>The average summer day time high was 80 degrees with a typical range of 72 to 88.</a:t>
            </a:r>
          </a:p>
          <a:p>
            <a:r>
              <a:rPr lang="en-US" baseline="0" dirty="0" smtClean="0"/>
              <a:t>The highest daily average temperature was around 108 degrees.</a:t>
            </a:r>
          </a:p>
          <a:p>
            <a:r>
              <a:rPr lang="en-US" baseline="0" dirty="0" smtClean="0"/>
              <a:t>The average night time low temperature was 46 degrees during the summer with a typical range of 40 to 52.</a:t>
            </a:r>
          </a:p>
          <a:p>
            <a:r>
              <a:rPr lang="en-US" baseline="0" dirty="0" smtClean="0"/>
              <a:t>On average, the eastern region saw 56.5 days above 85 degrees and 1.9 days above 100 degrees.</a:t>
            </a:r>
          </a:p>
        </p:txBody>
      </p:sp>
      <p:sp>
        <p:nvSpPr>
          <p:cNvPr id="4" name="Slide Number Placeholder 3"/>
          <p:cNvSpPr>
            <a:spLocks noGrp="1"/>
          </p:cNvSpPr>
          <p:nvPr>
            <p:ph type="sldNum" sz="quarter" idx="10"/>
          </p:nvPr>
        </p:nvSpPr>
        <p:spPr/>
        <p:txBody>
          <a:bodyPr/>
          <a:lstStyle/>
          <a:p>
            <a:fld id="{370855E9-A7E0-4DBF-8A99-FE300A1FF2C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southwest region included everything from the coast range to the crest of the cascades south of Lane County.</a:t>
            </a:r>
          </a:p>
          <a:p>
            <a:endParaRPr lang="en-US" baseline="0" dirty="0" smtClean="0"/>
          </a:p>
          <a:p>
            <a:r>
              <a:rPr lang="en-US" baseline="0" dirty="0" smtClean="0"/>
              <a:t>In the southwest region, from 2000-2009…</a:t>
            </a:r>
          </a:p>
          <a:p>
            <a:r>
              <a:rPr lang="en-US" baseline="0" dirty="0" smtClean="0"/>
              <a:t>The average summer day time high was 82 degrees with a typical range of 75 to 90.</a:t>
            </a:r>
          </a:p>
          <a:p>
            <a:r>
              <a:rPr lang="en-US" baseline="0" dirty="0" smtClean="0"/>
              <a:t>The highest daily average temperature was around 110 degrees.</a:t>
            </a:r>
          </a:p>
          <a:p>
            <a:r>
              <a:rPr lang="en-US" baseline="0" dirty="0" smtClean="0"/>
              <a:t>The average night time low temperature was 49 degrees during the summer with a typical range of 45 to 54.</a:t>
            </a:r>
          </a:p>
          <a:p>
            <a:r>
              <a:rPr lang="en-US" baseline="0" dirty="0" smtClean="0"/>
              <a:t>On average, the southwest region saw 69.8 days above 85 degrees and 4.8 days above 100 degrees.</a:t>
            </a:r>
          </a:p>
          <a:p>
            <a:r>
              <a:rPr lang="en-US" baseline="0" dirty="0" smtClean="0"/>
              <a:t>That makes the southwest the most consistently hot region of the state.</a:t>
            </a:r>
          </a:p>
        </p:txBody>
      </p:sp>
      <p:sp>
        <p:nvSpPr>
          <p:cNvPr id="4" name="Slide Number Placeholder 3"/>
          <p:cNvSpPr>
            <a:spLocks noGrp="1"/>
          </p:cNvSpPr>
          <p:nvPr>
            <p:ph type="sldNum" sz="quarter" idx="10"/>
          </p:nvPr>
        </p:nvSpPr>
        <p:spPr/>
        <p:txBody>
          <a:bodyPr/>
          <a:lstStyle/>
          <a:p>
            <a:fld id="{370855E9-A7E0-4DBF-8A99-FE300A1FF2C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Willamette valley region included everything from the coast range to the crest of the cascades from Lane County north.</a:t>
            </a:r>
          </a:p>
          <a:p>
            <a:endParaRPr lang="en-US" baseline="0" dirty="0" smtClean="0"/>
          </a:p>
          <a:p>
            <a:r>
              <a:rPr lang="en-US" baseline="0" dirty="0" smtClean="0"/>
              <a:t>In the Willamette valley, from 2000-2009…</a:t>
            </a:r>
          </a:p>
          <a:p>
            <a:r>
              <a:rPr lang="en-US" baseline="0" dirty="0" smtClean="0"/>
              <a:t>The average summer day time high was 77 degrees with a </a:t>
            </a:r>
            <a:r>
              <a:rPr lang="en-US" baseline="0" dirty="0" err="1" smtClean="0"/>
              <a:t>tyipcal</a:t>
            </a:r>
            <a:r>
              <a:rPr lang="en-US" baseline="0" dirty="0" smtClean="0"/>
              <a:t> range of 70 to 84.</a:t>
            </a:r>
          </a:p>
          <a:p>
            <a:r>
              <a:rPr lang="en-US" baseline="0" dirty="0" smtClean="0"/>
              <a:t>The highest daily average temperature was around 108 degrees.</a:t>
            </a:r>
          </a:p>
          <a:p>
            <a:r>
              <a:rPr lang="en-US" baseline="0" dirty="0" smtClean="0"/>
              <a:t>The average night time low temperature was 51 degrees during the summer with a typical range of 47 to 56.</a:t>
            </a:r>
          </a:p>
          <a:p>
            <a:r>
              <a:rPr lang="en-US" baseline="0" dirty="0" smtClean="0"/>
              <a:t>On average, the Willamette valley saw 32.7 days above 85 degrees and 1.3 days above 100 degrees.</a:t>
            </a:r>
          </a:p>
        </p:txBody>
      </p:sp>
      <p:sp>
        <p:nvSpPr>
          <p:cNvPr id="4" name="Slide Number Placeholder 3"/>
          <p:cNvSpPr>
            <a:spLocks noGrp="1"/>
          </p:cNvSpPr>
          <p:nvPr>
            <p:ph type="sldNum" sz="quarter" idx="10"/>
          </p:nvPr>
        </p:nvSpPr>
        <p:spPr/>
        <p:txBody>
          <a:bodyPr/>
          <a:lstStyle/>
          <a:p>
            <a:fld id="{370855E9-A7E0-4DBF-8A99-FE300A1FF2C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heat </a:t>
            </a:r>
            <a:r>
              <a:rPr lang="en-US" baseline="0" dirty="0" smtClean="0"/>
              <a:t>certainly varies dramatically across the state, but what about health outcomes associated with heat?</a:t>
            </a:r>
          </a:p>
          <a:p>
            <a:r>
              <a:rPr lang="en-US" baseline="0" dirty="0" smtClean="0"/>
              <a:t>We decided to look a little closer… </a:t>
            </a:r>
          </a:p>
          <a:p>
            <a:r>
              <a:rPr lang="en-US" baseline="0" dirty="0" smtClean="0"/>
              <a:t>Based on previous research from around the world, our hypothesis was that high summer temperatures would be associated with modest increases in deaths and  hospital admissions and that these associations would vary regionally.</a:t>
            </a:r>
          </a:p>
          <a:p>
            <a:r>
              <a:rPr lang="en-US" baseline="0" dirty="0" smtClean="0"/>
              <a:t>So, we set out to answer these questions:</a:t>
            </a:r>
          </a:p>
          <a:p>
            <a:pPr marL="228600" indent="-228600">
              <a:buAutoNum type="arabicPeriod"/>
            </a:pPr>
            <a:r>
              <a:rPr lang="en-US" baseline="0" dirty="0" smtClean="0"/>
              <a:t>What are the effects of heat on different health outcomes in Oregon?</a:t>
            </a:r>
          </a:p>
          <a:p>
            <a:pPr marL="228600" indent="-228600">
              <a:buAutoNum type="arabicPeriod"/>
            </a:pPr>
            <a:r>
              <a:rPr lang="en-US" baseline="0" dirty="0" smtClean="0"/>
              <a:t>What range of temperatures is most dangerous to human health?</a:t>
            </a:r>
          </a:p>
          <a:p>
            <a:pPr marL="228600" indent="-228600">
              <a:buAutoNum type="arabicPeriod"/>
            </a:pPr>
            <a:r>
              <a:rPr lang="en-US" baseline="0" dirty="0" smtClean="0"/>
              <a:t>How do these effects vary regionally and for vulnerable populations?</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370855E9-A7E0-4DBF-8A99-FE300A1FF2C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started by gathering up a number of data sets and calculating daily</a:t>
            </a:r>
            <a:r>
              <a:rPr lang="en-US" baseline="0" dirty="0" smtClean="0"/>
              <a:t> zip code level statistics.</a:t>
            </a:r>
          </a:p>
          <a:p>
            <a:r>
              <a:rPr lang="en-US" baseline="0" dirty="0" smtClean="0"/>
              <a:t>We used the year 2000 zip code boundaries and created a look-up table to attribute post-2000 zip codes to their 2000 equivalents.</a:t>
            </a:r>
          </a:p>
          <a:p>
            <a:r>
              <a:rPr lang="en-US" baseline="0" dirty="0" smtClean="0"/>
              <a:t>Daily hospital admission counts by zip code for 2000-2009</a:t>
            </a:r>
          </a:p>
          <a:p>
            <a:r>
              <a:rPr lang="en-US" baseline="0" dirty="0" smtClean="0"/>
              <a:t>Daily mortality counts by zip code for 2000-2009</a:t>
            </a:r>
          </a:p>
          <a:p>
            <a:r>
              <a:rPr lang="en-US" baseline="0" dirty="0" smtClean="0"/>
              <a:t>Census block population counts apportioned to zip code by year from 2000-2009.</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weather station data had to be attributed to the zip codes.</a:t>
            </a:r>
          </a:p>
          <a:p>
            <a:r>
              <a:rPr lang="en-US" baseline="0" dirty="0" smtClean="0"/>
              <a:t>It included latitude and longitude, elevation, and daily maximum and minimum temperatures</a:t>
            </a:r>
          </a:p>
          <a:p>
            <a:r>
              <a:rPr lang="en-US" baseline="0" dirty="0" smtClean="0"/>
              <a:t>We first calculated the population weighted </a:t>
            </a:r>
            <a:r>
              <a:rPr lang="en-US" baseline="0" dirty="0" err="1" smtClean="0"/>
              <a:t>centroids</a:t>
            </a:r>
            <a:r>
              <a:rPr lang="en-US" baseline="0" dirty="0" smtClean="0"/>
              <a:t> for each zip code. </a:t>
            </a:r>
          </a:p>
          <a:p>
            <a:r>
              <a:rPr lang="en-US" baseline="0" dirty="0" smtClean="0"/>
              <a:t>Then we selected the two nearest weather stations within a 20 mile radius of each </a:t>
            </a:r>
            <a:r>
              <a:rPr lang="en-US" baseline="0" dirty="0" err="1" smtClean="0"/>
              <a:t>centroid</a:t>
            </a:r>
            <a:r>
              <a:rPr lang="en-US" baseline="0" dirty="0" smtClean="0"/>
              <a:t>.</a:t>
            </a:r>
          </a:p>
          <a:p>
            <a:r>
              <a:rPr lang="en-US" baseline="0" dirty="0" smtClean="0"/>
              <a:t>The distance and elevation difference between each station and the </a:t>
            </a:r>
            <a:r>
              <a:rPr lang="en-US" baseline="0" dirty="0" err="1" smtClean="0"/>
              <a:t>centroid</a:t>
            </a:r>
            <a:r>
              <a:rPr lang="en-US" baseline="0" dirty="0" smtClean="0"/>
              <a:t> were used to calculate weighted averages for daily maximum and minimum temperatures.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a:t>
            </a:r>
            <a:r>
              <a:rPr lang="en-US" baseline="0" dirty="0" smtClean="0"/>
              <a:t> climate regions that we created, based on NOAA climate divisions but collapsed into 4 areas that had relatively homogeneous climates. </a:t>
            </a:r>
          </a:p>
          <a:p>
            <a:r>
              <a:rPr lang="en-US" baseline="0" dirty="0" smtClean="0"/>
              <a:t>We had to aggregate zip codes within each region to create areas with large enough populations for analysis; about 30,000 residents.</a:t>
            </a:r>
          </a:p>
          <a:p>
            <a:r>
              <a:rPr lang="en-US" baseline="0" dirty="0" smtClean="0"/>
              <a:t>The average population per aggregated area was 42,421 with a range from 16,496 to 84,040.</a:t>
            </a:r>
          </a:p>
          <a:p>
            <a:r>
              <a:rPr lang="en-US" baseline="0" dirty="0" smtClean="0"/>
              <a:t>At this point, we were ready to begin the analysis…</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test the relationships between climate</a:t>
            </a:r>
            <a:r>
              <a:rPr lang="en-US" baseline="0" dirty="0" smtClean="0"/>
              <a:t> variables and health outcome counts, I used a Poisson general linear model through the </a:t>
            </a:r>
            <a:r>
              <a:rPr lang="en-US" baseline="0" dirty="0" err="1" smtClean="0"/>
              <a:t>genmod</a:t>
            </a:r>
            <a:r>
              <a:rPr lang="en-US" baseline="0" dirty="0" smtClean="0"/>
              <a:t> procedure in SAS. </a:t>
            </a:r>
          </a:p>
          <a:p>
            <a:r>
              <a:rPr lang="en-US" baseline="0" dirty="0" smtClean="0"/>
              <a:t>Census-derived population values were used as the offset term so that we were modeling rates instead of straight counts. </a:t>
            </a:r>
          </a:p>
          <a:p>
            <a:r>
              <a:rPr lang="en-US" baseline="0" dirty="0" smtClean="0"/>
              <a:t>I began by building models using our most specific outcomes: heat-related hospital admissions and deaths. </a:t>
            </a:r>
            <a:br>
              <a:rPr lang="en-US" baseline="0" dirty="0" smtClean="0"/>
            </a:br>
            <a:r>
              <a:rPr lang="en-US" baseline="0" dirty="0" smtClean="0"/>
              <a:t>For these, I knew that essentially all cases were associated with heat, so I was able to assess the association more simply without controlling for a lot of additional factors.</a:t>
            </a:r>
          </a:p>
          <a:p>
            <a:r>
              <a:rPr lang="en-US" baseline="0" dirty="0" smtClean="0"/>
              <a:t>I then added a whole host of predictor variables, including maximum and minimum temperature, to test against these outcomes.</a:t>
            </a:r>
          </a:p>
          <a:p>
            <a:r>
              <a:rPr lang="en-US" baseline="0" dirty="0" smtClean="0"/>
              <a:t>Climate region was added to the model to distinguish the effects between regions.</a:t>
            </a:r>
          </a:p>
          <a:p>
            <a:r>
              <a:rPr lang="en-US" baseline="0" dirty="0" smtClean="0"/>
              <a:t>After I built models using the heat-related outcomes, I tested other outcomes, using the models as a starting point.</a:t>
            </a:r>
          </a:p>
        </p:txBody>
      </p:sp>
      <p:sp>
        <p:nvSpPr>
          <p:cNvPr id="4" name="Slide Number Placeholder 3"/>
          <p:cNvSpPr>
            <a:spLocks noGrp="1"/>
          </p:cNvSpPr>
          <p:nvPr>
            <p:ph type="sldNum" sz="quarter" idx="10"/>
          </p:nvPr>
        </p:nvSpPr>
        <p:spPr/>
        <p:txBody>
          <a:bodyPr/>
          <a:lstStyle/>
          <a:p>
            <a:fld id="{370855E9-A7E0-4DBF-8A99-FE300A1FF2C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heat-related hospitalizations, the predictor variables that came out on top were</a:t>
            </a:r>
            <a:r>
              <a:rPr lang="en-US" baseline="0" dirty="0" smtClean="0"/>
              <a:t> the most simple, maximum and minimum temperature. There were too few heat-related deaths to create a valid model for that outcome.</a:t>
            </a:r>
          </a:p>
          <a:p>
            <a:r>
              <a:rPr lang="en-US" baseline="0" dirty="0" smtClean="0"/>
              <a:t>Max and Min temperature have significant correlation, so there may be some issues with </a:t>
            </a:r>
            <a:r>
              <a:rPr lang="en-US" baseline="0" dirty="0" err="1" smtClean="0"/>
              <a:t>colinearity</a:t>
            </a:r>
            <a:r>
              <a:rPr lang="en-US" baseline="0" dirty="0" smtClean="0"/>
              <a:t> in the model.</a:t>
            </a:r>
          </a:p>
          <a:p>
            <a:r>
              <a:rPr lang="en-US" baseline="0" dirty="0" smtClean="0"/>
              <a:t>Maximum temperature appears to be the stronger predictor of the two.</a:t>
            </a:r>
          </a:p>
          <a:p>
            <a:r>
              <a:rPr lang="en-US" baseline="0" dirty="0" smtClean="0"/>
              <a:t>Unfortunately, the model fit was not that good, probably because of how sparse the data were. Recall that there are only about 33 of these events per year in the state. </a:t>
            </a:r>
          </a:p>
          <a:p>
            <a:r>
              <a:rPr lang="en-US" baseline="0" dirty="0" smtClean="0"/>
              <a:t>The model tends to underestimate the variability and risk, so it provides conservative estimates.</a:t>
            </a:r>
          </a:p>
          <a:p>
            <a:r>
              <a:rPr lang="en-US" baseline="0" dirty="0" smtClean="0"/>
              <a:t>For all ages, a 10 degree increase in maximum temperature was associated with a 270% increase in the rate of heat hospitalizations.</a:t>
            </a:r>
          </a:p>
          <a:p>
            <a:r>
              <a:rPr lang="en-US" baseline="0" dirty="0" smtClean="0"/>
              <a:t>A 10 degree increase in minimum temperature was associated with a 37% increase in the rate of heat hospitalizations.</a:t>
            </a:r>
          </a:p>
          <a:p>
            <a:r>
              <a:rPr lang="en-US" baseline="0" dirty="0" smtClean="0"/>
              <a:t>For the 0-4 age group, there were too few events to create a valid model.</a:t>
            </a:r>
          </a:p>
          <a:p>
            <a:r>
              <a:rPr lang="en-US" baseline="0" dirty="0" smtClean="0"/>
              <a:t>For ages 65 and over, the associations were essentially the same, but minimum temperature was not significant.</a:t>
            </a:r>
          </a:p>
          <a:p>
            <a:r>
              <a:rPr lang="en-US" baseline="0" dirty="0" smtClean="0"/>
              <a:t>Next, we’ll take a look at the predicted values versus the maximum temperature for each region.</a:t>
            </a:r>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shows the predicted heat-related hospitalization rate for the coast region versus the daily maximum temperature</a:t>
            </a:r>
            <a:r>
              <a:rPr lang="en-US" baseline="0" dirty="0" smtClean="0"/>
              <a:t>. </a:t>
            </a:r>
          </a:p>
          <a:p>
            <a:r>
              <a:rPr lang="en-US" baseline="0" dirty="0" smtClean="0"/>
              <a:t>You can see that from 50-70 degrees, the rate is essentially zero, but then begins to climb steadily above 80 degrees. The curve is increases rapidly by the time the temperature hits 90, however, in absolute terms, the rates are still quite low (about 1 per million population per day at 95 degrees)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basic heat waves stats for</a:t>
            </a:r>
            <a:r>
              <a:rPr lang="en-US" baseline="0" dirty="0" smtClean="0"/>
              <a:t> the united states…</a:t>
            </a:r>
          </a:p>
          <a:p>
            <a:endParaRPr lang="en-US" baseline="0" dirty="0" smtClean="0"/>
          </a:p>
          <a:p>
            <a:r>
              <a:rPr lang="en-US" baseline="0" dirty="0" smtClean="0"/>
              <a:t>There are about 700 heat-related deaths in the US per year.</a:t>
            </a:r>
          </a:p>
          <a:p>
            <a:endParaRPr lang="en-US" baseline="0" dirty="0" smtClean="0"/>
          </a:p>
          <a:p>
            <a:r>
              <a:rPr lang="en-US" baseline="0" dirty="0" smtClean="0"/>
              <a:t>Young children and older adults (65 years and above) are at especially high risk of heat related illness.</a:t>
            </a:r>
          </a:p>
          <a:p>
            <a:endParaRPr lang="en-US" baseline="0" dirty="0" smtClean="0"/>
          </a:p>
          <a:p>
            <a:r>
              <a:rPr lang="en-US" baseline="0" dirty="0" smtClean="0"/>
              <a:t>Let’s take a look at some examples of the impact of major heat waves.</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the predicted rate for</a:t>
            </a:r>
            <a:r>
              <a:rPr lang="en-US" baseline="0" dirty="0" smtClean="0"/>
              <a:t> eastern </a:t>
            </a:r>
            <a:r>
              <a:rPr lang="en-US" baseline="0" dirty="0" err="1" smtClean="0"/>
              <a:t>oregon</a:t>
            </a:r>
            <a:r>
              <a:rPr lang="en-US" baseline="0" dirty="0" smtClean="0"/>
              <a:t> versus the maximum temperature.</a:t>
            </a:r>
          </a:p>
          <a:p>
            <a:r>
              <a:rPr lang="en-US" baseline="0" dirty="0" smtClean="0"/>
              <a:t>As you can see the curve is substantially shifted to the right and we don’t see much of an increase in the rate until about 90 degrees. The predicted rate doesn’t hit 1 per million per day until over 100 degrees.</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graph for southwestern Oregon.</a:t>
            </a:r>
          </a:p>
          <a:p>
            <a:r>
              <a:rPr lang="en-US" dirty="0" smtClean="0"/>
              <a:t>The predicted rates form a similar curve to that of Eastern Oregon, perhaps shifted slightly</a:t>
            </a:r>
            <a:r>
              <a:rPr lang="en-US" baseline="0" dirty="0" smtClean="0"/>
              <a:t> further to the right. </a:t>
            </a:r>
            <a:br>
              <a:rPr lang="en-US" baseline="0" dirty="0" smtClean="0"/>
            </a:br>
            <a:r>
              <a:rPr lang="en-US" baseline="0" dirty="0" smtClean="0"/>
              <a:t>The predicted rate hits one in million at nearly 105 degrees.</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curve for the Willamette</a:t>
            </a:r>
            <a:r>
              <a:rPr lang="en-US" baseline="0" dirty="0" smtClean="0"/>
              <a:t> valley.</a:t>
            </a:r>
          </a:p>
          <a:p>
            <a:r>
              <a:rPr lang="en-US" baseline="0" dirty="0" smtClean="0"/>
              <a:t>It is shifted to the left a bit compared to eastern and southeastern </a:t>
            </a:r>
            <a:r>
              <a:rPr lang="en-US" baseline="0" dirty="0" err="1" smtClean="0"/>
              <a:t>oregon</a:t>
            </a:r>
            <a:r>
              <a:rPr lang="en-US" baseline="0" dirty="0" smtClean="0"/>
              <a:t>.</a:t>
            </a:r>
          </a:p>
          <a:p>
            <a:r>
              <a:rPr lang="en-US" baseline="0" dirty="0" smtClean="0"/>
              <a:t>The rate appears to be rising quickly by the time the maximum temperature hits 100 and hits 1 per million quickly after that.</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evaluated a</a:t>
            </a:r>
            <a:r>
              <a:rPr lang="en-US" baseline="0" dirty="0" smtClean="0"/>
              <a:t> number of maximum and minimum temperature thresholds to see if we could hone in on a particular range of temperatures that had the biggest impact on health.</a:t>
            </a:r>
          </a:p>
          <a:p>
            <a:r>
              <a:rPr lang="en-US" baseline="0" dirty="0" smtClean="0"/>
              <a:t>These graphs show the predicted rate ratio for a number of temperature thresholds.</a:t>
            </a:r>
          </a:p>
          <a:p>
            <a:r>
              <a:rPr lang="en-US" baseline="0" dirty="0" smtClean="0"/>
              <a:t>There isn’t a really clear message here, but you can see a trend, and maximum temperatures of 100 or greater and minimum temperatures of 65 or greater show significant increases in the rate ratio over lower temperatures.</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explored a number of additional outcomes as well, to see if we would find associations with diagnoses</a:t>
            </a:r>
            <a:r>
              <a:rPr lang="en-US" baseline="0" dirty="0" smtClean="0"/>
              <a:t> that can be caused by heat-related illness. We also looked at all non-injury hospitalizations and deaths to see if we could gauge the overall effect on morbidity and mortality as has been done elsewhere.</a:t>
            </a:r>
          </a:p>
          <a:p>
            <a:r>
              <a:rPr lang="en-US" baseline="0" dirty="0" smtClean="0"/>
              <a:t>Since these outcomes are much less specific, in order to factor out influences other than heat, we used a number of control variables, mostly aimed at removing the strong temporal trends from hospital admissions and deaths that are not related to heat.</a:t>
            </a:r>
          </a:p>
          <a:p>
            <a:r>
              <a:rPr lang="en-US" baseline="0" dirty="0" smtClean="0"/>
              <a:t>These included day of the week, day of the year, month, year, </a:t>
            </a:r>
          </a:p>
          <a:p>
            <a:r>
              <a:rPr lang="en-US" baseline="0" dirty="0" smtClean="0"/>
              <a:t>We also investigated controlling for ozone levels using the EPA’s modeled ozone data, but given the high correlation between ozone and temperature and that ozone levels high enough to impact human health are extremely rare in Oregon, we decided that this was not necessary.</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saw significant associations between maximum and minimum temperatures and non-injury hospitalizations, electrolyte imbalance, nephritis and kidney failure hospitalizations.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Non-injury deaths also had a significant association with maximum temperature but not minimum.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None of the models we tested for the 0-4 age group produced significant results, likely because the numbers of events were too small.</a:t>
            </a:r>
            <a:br>
              <a:rPr lang="en-US" baseline="0" dirty="0" smtClean="0"/>
            </a:br>
            <a:r>
              <a:rPr lang="en-US" baseline="0" dirty="0" smtClean="0"/>
              <a:t>Associations for adults 65 and over were generally very similar with slightly larger magnitudes than the general population.</a:t>
            </a:r>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table shows the rate ratios from a few of the models. </a:t>
            </a:r>
          </a:p>
          <a:p>
            <a:r>
              <a:rPr lang="en-US" dirty="0" smtClean="0"/>
              <a:t>For all</a:t>
            </a:r>
            <a:r>
              <a:rPr lang="en-US" baseline="0" dirty="0" smtClean="0"/>
              <a:t> non-injury hospital admissions we saw a very small increase of 0.9% for each 10 degree increase in maximum temperature.</a:t>
            </a:r>
          </a:p>
          <a:p>
            <a:r>
              <a:rPr lang="en-US" baseline="0" dirty="0" smtClean="0"/>
              <a:t>The association was reversed from what we expected for minimum temperature with a 0.8% decrease in hospitalizations for each 10 degree increase.</a:t>
            </a:r>
          </a:p>
          <a:p>
            <a:r>
              <a:rPr lang="en-US" baseline="0" dirty="0" smtClean="0"/>
              <a:t>The effects were very similar but slightly larger for older adults.</a:t>
            </a:r>
          </a:p>
          <a:p>
            <a:r>
              <a:rPr lang="en-US" baseline="0" dirty="0" smtClean="0"/>
              <a:t>For electrolyte imbalances, there was a  much larger 5.6% and 4.7% increases for every 10 degree increase in maximum and minimum temperatures, respectively.</a:t>
            </a:r>
          </a:p>
          <a:p>
            <a:r>
              <a:rPr lang="en-US" baseline="0" dirty="0" smtClean="0"/>
              <a:t>Nephritis and kidney failure, which can be viewed as more severe manifestations of electrolyte imbalance, had similar but slightly smaller magnitudes.</a:t>
            </a:r>
          </a:p>
          <a:p>
            <a:r>
              <a:rPr lang="en-US" baseline="0" dirty="0" smtClean="0"/>
              <a:t>For all non-injury deaths, we found a very similar association with maximum temperature as we found with non-injury hospitalizations… a 0.9% increase in the rate for every 10 degree increase in temperature.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definite linear relationship between the predicted rate of non-injury hospitalizations and maximum temperature, but no clear threshold where we see a large increase in risk.</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we see a nice positive association between electrolyte</a:t>
            </a:r>
            <a:r>
              <a:rPr lang="en-US" baseline="0" dirty="0" smtClean="0"/>
              <a:t> imbalance hospitalizations and maximum temperature, but no real threshold effect.</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Electrolyte imbalance</a:t>
            </a:r>
            <a:r>
              <a:rPr lang="en-US" baseline="0" dirty="0" smtClean="0"/>
              <a:t> hospitalizations was probably the most interesting association b/c it showed strong, consistent associations, there were a large number of events and it can plausibly be induced by excess heat.</a:t>
            </a:r>
            <a:endParaRPr lang="en-US" dirty="0" smtClean="0"/>
          </a:p>
          <a:p>
            <a:r>
              <a:rPr lang="en-US" dirty="0" smtClean="0"/>
              <a:t>Here we see the</a:t>
            </a:r>
            <a:r>
              <a:rPr lang="en-US" baseline="0" dirty="0" smtClean="0"/>
              <a:t> rate ratio of electrolyte imbalance hospitalization for </a:t>
            </a:r>
            <a:r>
              <a:rPr lang="en-US" dirty="0" smtClean="0"/>
              <a:t>a</a:t>
            </a:r>
            <a:r>
              <a:rPr lang="en-US" baseline="0" dirty="0" smtClean="0"/>
              <a:t> number of temperature thresholds, first for maximum temperature and then for minimum temperature.</a:t>
            </a:r>
          </a:p>
          <a:p>
            <a:r>
              <a:rPr lang="en-US" baseline="0" dirty="0" smtClean="0"/>
              <a:t>These graphs show a clear dose response pattern with heat that seems to take off at about 100 degrees maximum temperature and 65 degree minimum temperature.</a:t>
            </a:r>
            <a:endParaRPr lang="en-US" dirty="0" smtClean="0"/>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1995 Chicago heat wave</a:t>
            </a:r>
            <a:r>
              <a:rPr lang="en-US" baseline="0" dirty="0" smtClean="0"/>
              <a:t> was a long period of elevated heat and humidity during July. </a:t>
            </a:r>
          </a:p>
          <a:p>
            <a:r>
              <a:rPr lang="en-US" baseline="0" dirty="0" smtClean="0"/>
              <a:t>Five days from July 12 – 16 had day time maximum apparent temperatures above 100 degrees.</a:t>
            </a:r>
          </a:p>
          <a:p>
            <a:r>
              <a:rPr lang="en-US" baseline="0" dirty="0" smtClean="0"/>
              <a:t>This was accompanied by high night time temperatures and humidity, providing little cooling or relief from the heat.</a:t>
            </a:r>
          </a:p>
          <a:p>
            <a:r>
              <a:rPr lang="en-US" baseline="0" dirty="0" smtClean="0"/>
              <a:t>There were an estimated 739 excess deaths, 1072 excess hospital admissions and 3300 excess emergency department visits attributed to the heat wave.</a:t>
            </a:r>
          </a:p>
          <a:p>
            <a:r>
              <a:rPr lang="en-US" baseline="0" dirty="0" smtClean="0"/>
              <a:t>Adults 65 and older were 14.6 times more likely to die of heat-related illness during the heat wave than younger people.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a:t>
            </a:r>
            <a:r>
              <a:rPr lang="en-US" baseline="0" dirty="0" smtClean="0"/>
              <a:t> heat is probably not a major health issue in Oregon… yet. Overall, the risk and number of attributable illnesses is relatively small.</a:t>
            </a:r>
          </a:p>
          <a:p>
            <a:r>
              <a:rPr lang="en-US" baseline="0" dirty="0" smtClean="0"/>
              <a:t>However, we did find a significant association between heat and illness which varies by region.</a:t>
            </a:r>
          </a:p>
          <a:p>
            <a:r>
              <a:rPr lang="en-US" baseline="0" dirty="0" smtClean="0"/>
              <a:t>The most dramatic variation was on the coast, where generally mild temperatures have left the population more vulnerable to heat.</a:t>
            </a:r>
          </a:p>
          <a:p>
            <a:r>
              <a:rPr lang="en-US" baseline="0" dirty="0" smtClean="0"/>
              <a:t>There are certainly more heat-related illnesses and deaths than formally recorded as we found significant associations between several non-heat health outcomes and temperature.</a:t>
            </a:r>
          </a:p>
          <a:p>
            <a:r>
              <a:rPr lang="en-US" baseline="0" dirty="0" smtClean="0"/>
              <a:t>We also have some evidence to show that significant health effects may occur at temperatures below what the weather service uses to issue its heat advisories in Oregon.</a:t>
            </a:r>
          </a:p>
          <a:p>
            <a:r>
              <a:rPr lang="en-US" baseline="0" dirty="0" smtClean="0"/>
              <a:t>Contrary to popular belief, it does get hot in Oregon; hot enough to kill people or send them to the hospital.</a:t>
            </a:r>
          </a:p>
          <a:p>
            <a:r>
              <a:rPr lang="en-US" baseline="0" dirty="0" smtClean="0"/>
              <a:t>With climate change we can probably expect to see a lot more hot summer weather and large increases in heat-related illness and death as a result.</a:t>
            </a:r>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2006 California</a:t>
            </a:r>
            <a:r>
              <a:rPr lang="en-US" baseline="0" dirty="0" smtClean="0"/>
              <a:t> heat wave, from July 16-26, reached across the entire state and much of the Western US. </a:t>
            </a:r>
          </a:p>
          <a:p>
            <a:r>
              <a:rPr lang="en-US" baseline="0" dirty="0" smtClean="0"/>
              <a:t>This heat wave set a number of climate records for maximum temperatures and duration of high temperatures.</a:t>
            </a:r>
          </a:p>
          <a:p>
            <a:r>
              <a:rPr lang="en-US" baseline="0" dirty="0" smtClean="0"/>
              <a:t>Several cities recorded 11 consecutive days with temperatures above 100 degrees.</a:t>
            </a:r>
          </a:p>
          <a:p>
            <a:r>
              <a:rPr lang="en-US" baseline="0" dirty="0" smtClean="0"/>
              <a:t>The high day time temperatures were accompanied by high night time temperatures as well.</a:t>
            </a:r>
          </a:p>
          <a:p>
            <a:r>
              <a:rPr lang="en-US" baseline="0" dirty="0" smtClean="0"/>
              <a:t>In California, there were an estimated 655 excess deaths, 1182 excess hospitalizations and 16,166 ED visits attributed to the heat wave.</a:t>
            </a:r>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a 16 day period in early</a:t>
            </a:r>
            <a:r>
              <a:rPr lang="en-US" baseline="0" dirty="0" smtClean="0"/>
              <a:t> August, Europe experienced an extreme heat wave making it the hottest summer in 500 years. </a:t>
            </a:r>
          </a:p>
          <a:p>
            <a:r>
              <a:rPr lang="en-US" baseline="0" dirty="0" smtClean="0"/>
              <a:t>In France, temperatures were above 95 degrees during the day and 68 degrees at night for 15 consecutive days with the hottest days reaching 104 degrees.</a:t>
            </a:r>
          </a:p>
          <a:p>
            <a:r>
              <a:rPr lang="en-US" baseline="0" dirty="0" smtClean="0"/>
              <a:t>Across the continent, an there were an estimated 40,000 excess deaths attributed to the heat wave.</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change models show that there will be a</a:t>
            </a:r>
            <a:r>
              <a:rPr lang="en-US" baseline="0" dirty="0" smtClean="0"/>
              <a:t> steady increase in summertime temperatures in this century.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Indeed, according to NASA, 2000-2009 was the hottest decade on record.</a:t>
            </a:r>
          </a:p>
          <a:p>
            <a:r>
              <a:rPr lang="en-US" baseline="0" dirty="0" smtClean="0"/>
              <a:t>Projections also show an increase </a:t>
            </a:r>
            <a:r>
              <a:rPr lang="en-US" dirty="0" smtClean="0"/>
              <a:t>in both the</a:t>
            </a:r>
            <a:r>
              <a:rPr lang="en-US" baseline="0" dirty="0" smtClean="0"/>
              <a:t> frequency and intensity of heat waves in the US.</a:t>
            </a:r>
          </a:p>
          <a:p>
            <a:r>
              <a:rPr lang="en-US" baseline="0" dirty="0" smtClean="0"/>
              <a:t>A number of studies have estimated that heat-related deaths will likely increase dramatically in cities across the country along with the increases in summertime temperatures.</a:t>
            </a:r>
          </a:p>
          <a:p>
            <a:r>
              <a:rPr lang="en-US" baseline="0" dirty="0" smtClean="0"/>
              <a:t>These will </a:t>
            </a:r>
            <a:r>
              <a:rPr lang="en-US" b="1" baseline="0" dirty="0" smtClean="0"/>
              <a:t>not</a:t>
            </a:r>
            <a:r>
              <a:rPr lang="en-US" baseline="0" dirty="0" smtClean="0"/>
              <a:t> be balanced out by decreases wintertime deaths due to decreased cold.</a:t>
            </a:r>
          </a:p>
          <a:p>
            <a:r>
              <a:rPr lang="en-US" baseline="0" dirty="0" smtClean="0"/>
              <a:t>Heat related death increases will be even larger in mid-latitude cities with greater climate variability.</a:t>
            </a:r>
          </a:p>
        </p:txBody>
      </p:sp>
      <p:sp>
        <p:nvSpPr>
          <p:cNvPr id="4" name="Slide Number Placeholder 3"/>
          <p:cNvSpPr>
            <a:spLocks noGrp="1"/>
          </p:cNvSpPr>
          <p:nvPr>
            <p:ph type="sldNum" sz="quarter" idx="10"/>
          </p:nvPr>
        </p:nvSpPr>
        <p:spPr/>
        <p:txBody>
          <a:bodyPr/>
          <a:lstStyle/>
          <a:p>
            <a:fld id="{370855E9-A7E0-4DBF-8A99-FE300A1FF2C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we headed for a fiery future of endless heat waves?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 certainly seems to have seen a fair share of hot weather.</a:t>
            </a:r>
            <a:endParaRPr lang="en-US" dirty="0" smtClean="0"/>
          </a:p>
          <a:p>
            <a:r>
              <a:rPr lang="en-US" dirty="0" smtClean="0"/>
              <a:t>But what is going</a:t>
            </a:r>
            <a:r>
              <a:rPr lang="en-US" baseline="0" dirty="0" smtClean="0"/>
              <a:t> to happen here in the future?</a:t>
            </a:r>
          </a:p>
          <a:p>
            <a:r>
              <a:rPr lang="en-US" baseline="0" dirty="0" smtClean="0"/>
              <a:t>How hot does it really get here?</a:t>
            </a:r>
          </a:p>
          <a:p>
            <a:r>
              <a:rPr lang="en-US" baseline="0" dirty="0" smtClean="0"/>
              <a:t>And how much of an effect does heat have on the health of Oregonians?</a:t>
            </a:r>
          </a:p>
          <a:p>
            <a:r>
              <a:rPr lang="en-US" baseline="0" dirty="0" smtClean="0"/>
              <a:t>How hot does it have to get before we start to see increases in morbidity and mortality?</a:t>
            </a:r>
          </a:p>
          <a:p>
            <a:r>
              <a:rPr lang="en-US" baseline="0" dirty="0" smtClean="0"/>
              <a:t>These are the questions that we set out to answer.</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do a quick review of some of the climate statistics that we calculated for this study…</a:t>
            </a:r>
          </a:p>
          <a:p>
            <a:r>
              <a:rPr lang="en-US" baseline="0" dirty="0" smtClean="0"/>
              <a:t>Across the state from 2000-2009 we looked at temperatures from May through September…</a:t>
            </a:r>
          </a:p>
          <a:p>
            <a:r>
              <a:rPr lang="en-US" baseline="0" dirty="0" smtClean="0"/>
              <a:t>The average warm season day time high was 77 degrees with half of days registering from 69 to 85.</a:t>
            </a:r>
          </a:p>
          <a:p>
            <a:r>
              <a:rPr lang="en-US" baseline="0" dirty="0" smtClean="0"/>
              <a:t>The highest temperatures were around 110 degrees.</a:t>
            </a:r>
          </a:p>
          <a:p>
            <a:r>
              <a:rPr lang="en-US" baseline="0" dirty="0" smtClean="0"/>
              <a:t>The average night time low temperature was 50 degrees during the summer with a typical range of 46 to 55.</a:t>
            </a:r>
          </a:p>
          <a:p>
            <a:r>
              <a:rPr lang="en-US" baseline="0" dirty="0" smtClean="0"/>
              <a:t>The highest night time average temperature was around 79 degrees.</a:t>
            </a:r>
          </a:p>
          <a:p>
            <a:r>
              <a:rPr lang="en-US" baseline="0" dirty="0" smtClean="0"/>
              <a:t>On average, the state saw 37.2 days per year above 85 degrees and 1.7 days above 100 degrees.</a:t>
            </a:r>
          </a:p>
          <a:p>
            <a:r>
              <a:rPr lang="en-US" baseline="0" dirty="0" smtClean="0"/>
              <a:t>Well, it definitely gets hot sometimes, but it doesn’t seem too bad so far.</a:t>
            </a:r>
          </a:p>
          <a:p>
            <a:r>
              <a:rPr lang="en-US" baseline="0" dirty="0" smtClean="0"/>
              <a:t>These are just averages and there are substantial variations regionally and from year to year.</a:t>
            </a:r>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Statewide, on average…</a:t>
            </a:r>
          </a:p>
          <a:p>
            <a:r>
              <a:rPr lang="en-US" dirty="0" smtClean="0"/>
              <a:t>There are 33.3 hospital</a:t>
            </a:r>
            <a:r>
              <a:rPr lang="en-US" baseline="0" dirty="0" smtClean="0"/>
              <a:t> admissions per year documented as environmental heat-related illnesses in the diagnostic codes.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1.8 deaths per year with the cause of death or contributing factor listed as environmental heat.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Compare this to an average of 111,277 total non-injury hospitalizations per year and 11,300 non-injury deaths per year and heat-related illness doesn’t seem like much of an issue in Oregon.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it is well documented that heat-related hospital admissions and deaths are dramatically under-reported, so what we really need to do is to investigate excess hospitalizations and deaths attributable to heat.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these are statewide averages, which can hide a lot of spatial and temporal variation.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take a closer look…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0855E9-A7E0-4DBF-8A99-FE300A1FF2C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cstate="screen"/>
          <a:srcRect/>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948F3302-6424-4CB2-89BC-5DF2BCD18C38}" type="datetimeFigureOut">
              <a:rPr lang="en-US" smtClean="0"/>
              <a:pPr/>
              <a:t>11/15/2011</a:t>
            </a:fld>
            <a:endParaRPr lang="en-US"/>
          </a:p>
        </p:txBody>
      </p:sp>
      <p:sp>
        <p:nvSpPr>
          <p:cNvPr id="5" name="Footer Placeholder 4"/>
          <p:cNvSpPr>
            <a:spLocks noGrp="1"/>
          </p:cNvSpPr>
          <p:nvPr>
            <p:ph type="ftr" sz="quarter" idx="11"/>
          </p:nvPr>
        </p:nvSpPr>
        <p:spPr>
          <a:xfrm>
            <a:off x="228600" y="5715000"/>
            <a:ext cx="2667000" cy="228600"/>
          </a:xfrm>
        </p:spPr>
        <p:txBody>
          <a:bodyPr/>
          <a:lstStyle/>
          <a:p>
            <a:endParaRPr lang="en-US"/>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331DA15F-AEAE-4E86-BCF9-91A78AEBEF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2" cstate="screen"/>
          <a:srcRect/>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cstate="screen"/>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2" cstate="screen"/>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48F3302-6424-4CB2-89BC-5DF2BCD18C38}"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DA15F-AEAE-4E86-BCF9-91A78AEBEF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3" cstate="screen"/>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948F3302-6424-4CB2-89BC-5DF2BCD18C38}" type="datetimeFigureOut">
              <a:rPr lang="en-US" smtClean="0"/>
              <a:pPr/>
              <a:t>11/15/2011</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331DA15F-AEAE-4E86-BCF9-91A78AEBEF3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l" defTabSz="914400" rtl="0" eaLnBrk="1" latinLnBrk="0" hangingPunct="1">
        <a:spcBef>
          <a:spcPts val="1500"/>
        </a:spcBef>
        <a:buFontTx/>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7.gif"/><Relationship Id="rId4" Type="http://schemas.openxmlformats.org/officeDocument/2006/relationships/diagramData" Target="../diagrams/data1.xml"/><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391400" cy="3200400"/>
          </a:xfrm>
          <a:effectLst>
            <a:outerShdw blurRad="50800" dist="38100" dir="2700000" algn="tl" rotWithShape="0">
              <a:prstClr val="black">
                <a:alpha val="40000"/>
              </a:prstClr>
            </a:outerShdw>
          </a:effectLst>
        </p:spPr>
        <p:txBody>
          <a:bodyPr>
            <a:normAutofit/>
          </a:bodyPr>
          <a:lstStyle/>
          <a:p>
            <a:r>
              <a:rPr lang="en-US" sz="4800" dirty="0" smtClean="0"/>
              <a:t>Extreme heat in Oregon</a:t>
            </a:r>
            <a:endParaRPr lang="en-US" sz="3600" dirty="0"/>
          </a:p>
        </p:txBody>
      </p:sp>
      <p:sp>
        <p:nvSpPr>
          <p:cNvPr id="3" name="Subtitle 2"/>
          <p:cNvSpPr>
            <a:spLocks noGrp="1"/>
          </p:cNvSpPr>
          <p:nvPr>
            <p:ph type="subTitle" idx="1"/>
          </p:nvPr>
        </p:nvSpPr>
        <p:spPr>
          <a:xfrm>
            <a:off x="2590800" y="4267200"/>
            <a:ext cx="3886200" cy="1371600"/>
          </a:xfrm>
        </p:spPr>
        <p:txBody>
          <a:bodyPr>
            <a:normAutofit/>
          </a:bodyPr>
          <a:lstStyle/>
          <a:p>
            <a:pPr algn="ctr"/>
            <a:r>
              <a:rPr lang="en-US" dirty="0" smtClean="0">
                <a:latin typeface="+mj-lt"/>
              </a:rPr>
              <a:t>Dan Rubado, MPH</a:t>
            </a:r>
          </a:p>
          <a:p>
            <a:pPr algn="ctr"/>
            <a:r>
              <a:rPr lang="en-US" dirty="0" smtClean="0">
                <a:latin typeface="+mj-lt"/>
              </a:rPr>
              <a:t>Epidemiologist</a:t>
            </a:r>
          </a:p>
          <a:p>
            <a:pPr algn="ctr"/>
            <a:r>
              <a:rPr lang="en-US" dirty="0" smtClean="0">
                <a:latin typeface="+mj-lt"/>
              </a:rPr>
              <a:t>Office of Environmental Public Health</a:t>
            </a:r>
          </a:p>
        </p:txBody>
      </p:sp>
      <p:pic>
        <p:nvPicPr>
          <p:cNvPr id="1026" name="Picture 2" descr="X:\EOE\Administration\Logos\oha_logo_sm.jpg"/>
          <p:cNvPicPr>
            <a:picLocks noChangeAspect="1" noChangeArrowheads="1"/>
          </p:cNvPicPr>
          <p:nvPr/>
        </p:nvPicPr>
        <p:blipFill>
          <a:blip r:embed="rId3" cstate="screen"/>
          <a:srcRect/>
          <a:stretch>
            <a:fillRect/>
          </a:stretch>
        </p:blipFill>
        <p:spPr bwMode="auto">
          <a:xfrm>
            <a:off x="3232827" y="5638800"/>
            <a:ext cx="2634573" cy="99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648980"/>
            <a:ext cx="548640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latin typeface="+mj-lt"/>
              </a:rPr>
              <a:t>Coos Bay climate </a:t>
            </a:r>
            <a:r>
              <a:rPr lang="en-US" sz="2800" dirty="0" err="1" smtClean="0">
                <a:latin typeface="+mj-lt"/>
              </a:rPr>
              <a:t>normals</a:t>
            </a:r>
            <a:endParaRPr lang="en-US" sz="2800" dirty="0" smtClean="0">
              <a:latin typeface="+mj-lt"/>
            </a:endParaRPr>
          </a:p>
        </p:txBody>
      </p:sp>
      <p:pic>
        <p:nvPicPr>
          <p:cNvPr id="11266" name="Picture 2" descr="C:\Documents and Settings\DJRUBADO\Desktop\Heat Presentation\Photos &amp; Images\Coos Bay Weather Normals.gif"/>
          <p:cNvPicPr>
            <a:picLocks noChangeArrowheads="1"/>
          </p:cNvPicPr>
          <p:nvPr/>
        </p:nvPicPr>
        <p:blipFill>
          <a:blip r:embed="rId3" cstate="screen"/>
          <a:srcRect l="2666" b="68889"/>
          <a:stretch>
            <a:fillRect/>
          </a:stretch>
        </p:blipFill>
        <p:spPr bwMode="auto">
          <a:xfrm>
            <a:off x="457200" y="1600200"/>
            <a:ext cx="8229600" cy="3657600"/>
          </a:xfrm>
          <a:prstGeom prst="rect">
            <a:avLst/>
          </a:prstGeom>
          <a:noFill/>
          <a:effectLst>
            <a:outerShdw blurRad="50800" dist="38100" dir="2700000" algn="tl" rotWithShape="0">
              <a:prstClr val="black">
                <a:alpha val="40000"/>
              </a:prstClr>
            </a:outerShdw>
          </a:effectLst>
        </p:spPr>
      </p:pic>
      <p:pic>
        <p:nvPicPr>
          <p:cNvPr id="11268" name="Picture 4" descr="C:\Documents and Settings\DJRUBADO\Desktop\Heat Presentation\Photos &amp; Images\oregon coast2.jpg"/>
          <p:cNvPicPr>
            <a:picLocks noChangeAspect="1" noChangeArrowheads="1"/>
          </p:cNvPicPr>
          <p:nvPr/>
        </p:nvPicPr>
        <p:blipFill>
          <a:blip r:embed="rId4" cstate="screen">
            <a:duotone>
              <a:prstClr val="black"/>
              <a:schemeClr val="accent1">
                <a:tint val="45000"/>
                <a:satMod val="400000"/>
              </a:schemeClr>
            </a:duotone>
          </a:blip>
          <a:srcRect/>
          <a:stretch>
            <a:fillRect/>
          </a:stretch>
        </p:blipFill>
        <p:spPr bwMode="auto">
          <a:xfrm>
            <a:off x="0" y="1"/>
            <a:ext cx="9144000"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p:cNvSpPr txBox="1">
            <a:spLocks/>
          </p:cNvSpPr>
          <p:nvPr/>
        </p:nvSpPr>
        <p:spPr>
          <a:xfrm>
            <a:off x="0" y="510540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marL="2286000" lvl="0" indent="-2286000" algn="ctr">
              <a:spcBef>
                <a:spcPts val="1500"/>
              </a:spcBef>
              <a:tabLst>
                <a:tab pos="2286000" algn="l"/>
              </a:tabLst>
            </a:pPr>
            <a:r>
              <a:rPr kumimoji="0" lang="en-US" sz="7200" b="0" i="0" u="none" strike="noStrike" kern="1200" cap="none" spc="0" normalizeH="0" baseline="0" noProof="0" dirty="0" smtClean="0">
                <a:ln>
                  <a:noFill/>
                </a:ln>
                <a:solidFill>
                  <a:srgbClr val="C00000"/>
                </a:solidFill>
                <a:effectLst/>
                <a:uLnTx/>
                <a:uFillTx/>
                <a:latin typeface="+mj-lt"/>
                <a:ea typeface="+mn-ea"/>
                <a:cs typeface="+mn-cs"/>
              </a:rPr>
              <a:t>96</a:t>
            </a:r>
            <a:r>
              <a:rPr lang="en-US" sz="2800" dirty="0" smtClean="0">
                <a:solidFill>
                  <a:srgbClr val="C00000"/>
                </a:solidFill>
                <a:latin typeface="+mj-lt"/>
              </a:rPr>
              <a:t>°F</a:t>
            </a:r>
            <a:r>
              <a:rPr kumimoji="0" lang="en-US" sz="2800" b="0" i="0" u="none" strike="noStrike" kern="1200" cap="none" spc="0" normalizeH="0" baseline="0" noProof="0" dirty="0" smtClean="0">
                <a:ln>
                  <a:noFill/>
                </a:ln>
                <a:gradFill>
                  <a:gsLst>
                    <a:gs pos="0">
                      <a:schemeClr val="tx1">
                        <a:alpha val="70000"/>
                      </a:schemeClr>
                    </a:gs>
                    <a:gs pos="50000">
                      <a:schemeClr val="tx1">
                        <a:alpha val="80000"/>
                      </a:schemeClr>
                    </a:gs>
                    <a:gs pos="100000">
                      <a:schemeClr val="tx1">
                        <a:alpha val="90000"/>
                      </a:schemeClr>
                    </a:gs>
                  </a:gsLst>
                  <a:lin ang="0" scaled="0"/>
                </a:gradFill>
                <a:effectLst/>
                <a:uLnTx/>
                <a:uFillTx/>
                <a:latin typeface="+mj-lt"/>
                <a:ea typeface="+mn-ea"/>
                <a:cs typeface="+mn-cs"/>
              </a:rPr>
              <a:t>    </a:t>
            </a:r>
            <a:r>
              <a:rPr kumimoji="0" lang="en-US" sz="2800" b="0" i="0" u="none" strike="noStrike" kern="1200" cap="none" spc="0" normalizeH="0" baseline="0" noProof="0" dirty="0" smtClean="0">
                <a:ln>
                  <a:noFill/>
                </a:ln>
                <a:effectLst/>
                <a:uLnTx/>
                <a:uFillTx/>
                <a:latin typeface="+mj-lt"/>
                <a:ea typeface="+mn-ea"/>
                <a:cs typeface="+mn-cs"/>
              </a:rPr>
              <a:t>highest average temperature</a:t>
            </a:r>
          </a:p>
        </p:txBody>
      </p:sp>
      <p:sp>
        <p:nvSpPr>
          <p:cNvPr id="2" name="Title 1"/>
          <p:cNvSpPr>
            <a:spLocks noGrp="1"/>
          </p:cNvSpPr>
          <p:nvPr>
            <p:ph type="title"/>
          </p:nvPr>
        </p:nvSpPr>
        <p:spPr>
          <a:xfrm>
            <a:off x="1731368" y="274638"/>
            <a:ext cx="5681265" cy="1020762"/>
          </a:xfrm>
          <a:effectLst>
            <a:outerShdw blurRad="50800" dist="38100" dir="2700000" algn="tl" rotWithShape="0">
              <a:prstClr val="black">
                <a:alpha val="40000"/>
              </a:prstClr>
            </a:outerShdw>
          </a:effectLst>
        </p:spPr>
        <p:txBody>
          <a:bodyPr/>
          <a:lstStyle/>
          <a:p>
            <a:r>
              <a:rPr lang="en-US" dirty="0" smtClean="0">
                <a:solidFill>
                  <a:schemeClr val="tx1"/>
                </a:solidFill>
              </a:rPr>
              <a:t>coastal region</a:t>
            </a:r>
            <a:endParaRPr lang="en-US" dirty="0">
              <a:solidFill>
                <a:schemeClr val="tx1"/>
              </a:solidFill>
            </a:endParaRPr>
          </a:p>
        </p:txBody>
      </p:sp>
      <p:sp>
        <p:nvSpPr>
          <p:cNvPr id="4" name="Content Placeholder 2"/>
          <p:cNvSpPr>
            <a:spLocks noGrp="1"/>
          </p:cNvSpPr>
          <p:nvPr>
            <p:ph idx="1"/>
          </p:nvPr>
        </p:nvSpPr>
        <p:spPr>
          <a:xfrm>
            <a:off x="1752600" y="1600200"/>
            <a:ext cx="7391400" cy="3886200"/>
          </a:xfrm>
          <a:effectLst>
            <a:outerShdw blurRad="50800" dist="38100" dir="2700000" algn="tl" rotWithShape="0">
              <a:prstClr val="black">
                <a:alpha val="40000"/>
              </a:prstClr>
            </a:outerShdw>
          </a:effectLst>
        </p:spPr>
        <p:txBody>
          <a:bodyPr>
            <a:noAutofit/>
          </a:bodyPr>
          <a:lstStyle/>
          <a:p>
            <a:pPr marL="0" indent="0">
              <a:buNone/>
              <a:tabLst>
                <a:tab pos="1371600" algn="l"/>
              </a:tabLst>
            </a:pPr>
            <a:r>
              <a:rPr lang="en-US" sz="4800" dirty="0" smtClean="0">
                <a:solidFill>
                  <a:srgbClr val="C00000"/>
                </a:solidFill>
                <a:latin typeface="+mj-lt"/>
              </a:rPr>
              <a:t>68</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day time high temperature</a:t>
            </a:r>
          </a:p>
          <a:p>
            <a:pPr marL="0" indent="0">
              <a:buNone/>
              <a:tabLst>
                <a:tab pos="1371600" algn="l"/>
              </a:tabLst>
            </a:pPr>
            <a:r>
              <a:rPr lang="en-US" sz="4800" dirty="0" smtClean="0">
                <a:solidFill>
                  <a:srgbClr val="C00000"/>
                </a:solidFill>
                <a:latin typeface="+mj-lt"/>
              </a:rPr>
              <a:t>49</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night time low temperature</a:t>
            </a:r>
          </a:p>
          <a:p>
            <a:pPr marL="0" indent="0">
              <a:buNone/>
              <a:tabLst>
                <a:tab pos="1371600" algn="l"/>
              </a:tabLst>
            </a:pPr>
            <a:r>
              <a:rPr lang="en-US" sz="4800" dirty="0" smtClean="0">
                <a:solidFill>
                  <a:srgbClr val="C00000"/>
                </a:solidFill>
                <a:latin typeface="+mj-lt"/>
              </a:rPr>
              <a:t>1.1</a:t>
            </a:r>
            <a:r>
              <a:rPr lang="en-US" sz="2800" dirty="0" smtClean="0">
                <a:latin typeface="+mj-lt"/>
              </a:rPr>
              <a:t>	</a:t>
            </a:r>
            <a:r>
              <a:rPr lang="en-US" sz="2800" dirty="0" smtClean="0">
                <a:solidFill>
                  <a:schemeClr val="tx1"/>
                </a:solidFill>
                <a:latin typeface="+mj-lt"/>
              </a:rPr>
              <a:t>average number of days above </a:t>
            </a:r>
            <a:r>
              <a:rPr lang="en-US" sz="2800" b="1" dirty="0" smtClean="0">
                <a:solidFill>
                  <a:schemeClr val="tx1"/>
                </a:solidFill>
                <a:latin typeface="+mj-lt"/>
              </a:rPr>
              <a:t>85</a:t>
            </a:r>
            <a:r>
              <a:rPr lang="en-US" sz="2800" dirty="0" smtClean="0">
                <a:solidFill>
                  <a:schemeClr val="tx1"/>
                </a:solidFill>
                <a:latin typeface="+mj-lt"/>
              </a:rPr>
              <a:t>°F</a:t>
            </a:r>
          </a:p>
          <a:p>
            <a:pPr marL="0" indent="0">
              <a:buNone/>
              <a:tabLst>
                <a:tab pos="1371600" algn="l"/>
              </a:tabLst>
            </a:pPr>
            <a:r>
              <a:rPr lang="en-US" sz="4800" dirty="0" smtClean="0">
                <a:solidFill>
                  <a:srgbClr val="C00000"/>
                </a:solidFill>
                <a:latin typeface="+mj-lt"/>
              </a:rPr>
              <a:t>0</a:t>
            </a:r>
            <a:r>
              <a:rPr lang="en-US" sz="2800" dirty="0" smtClean="0">
                <a:latin typeface="+mj-lt"/>
              </a:rPr>
              <a:t>	</a:t>
            </a:r>
            <a:r>
              <a:rPr lang="en-US" sz="2800" dirty="0" smtClean="0">
                <a:solidFill>
                  <a:schemeClr val="tx1"/>
                </a:solidFill>
                <a:latin typeface="+mj-lt"/>
              </a:rPr>
              <a:t>average number of days above </a:t>
            </a:r>
            <a:r>
              <a:rPr lang="en-US" sz="2800" b="1" dirty="0" smtClean="0">
                <a:solidFill>
                  <a:schemeClr val="tx1"/>
                </a:solidFill>
                <a:latin typeface="+mj-lt"/>
              </a:rPr>
              <a:t>100</a:t>
            </a:r>
            <a:r>
              <a:rPr lang="en-US" sz="2800" dirty="0" smtClean="0">
                <a:solidFill>
                  <a:schemeClr val="tx1"/>
                </a:solidFill>
                <a:latin typeface="+mj-lt"/>
              </a:rPr>
              <a:t>°F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648980"/>
            <a:ext cx="548640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latin typeface="+mj-lt"/>
              </a:rPr>
              <a:t>La Grande climate </a:t>
            </a:r>
            <a:r>
              <a:rPr lang="en-US" sz="2800" dirty="0" err="1" smtClean="0">
                <a:latin typeface="+mj-lt"/>
              </a:rPr>
              <a:t>normals</a:t>
            </a:r>
            <a:endParaRPr lang="en-US" sz="2800" dirty="0" smtClean="0">
              <a:latin typeface="+mj-lt"/>
            </a:endParaRPr>
          </a:p>
        </p:txBody>
      </p:sp>
      <p:pic>
        <p:nvPicPr>
          <p:cNvPr id="12290" name="Picture 2" descr="C:\Documents and Settings\DJRUBADO\Desktop\Heat Presentation\Photos &amp; Images\La Grande Weather Normals.gif"/>
          <p:cNvPicPr>
            <a:picLocks noChangeArrowheads="1"/>
          </p:cNvPicPr>
          <p:nvPr/>
        </p:nvPicPr>
        <p:blipFill>
          <a:blip r:embed="rId3" cstate="screen"/>
          <a:srcRect l="2500" b="69426"/>
          <a:stretch>
            <a:fillRect/>
          </a:stretch>
        </p:blipFill>
        <p:spPr bwMode="auto">
          <a:xfrm>
            <a:off x="457200" y="1600200"/>
            <a:ext cx="8229600" cy="3657600"/>
          </a:xfrm>
          <a:prstGeom prst="rect">
            <a:avLst/>
          </a:prstGeom>
          <a:noFill/>
          <a:effectLst>
            <a:outerShdw blurRad="50800" dist="38100" dir="2700000" algn="tl" rotWithShape="0">
              <a:prstClr val="black">
                <a:alpha val="40000"/>
              </a:prstClr>
            </a:outerShdw>
          </a:effectLst>
        </p:spPr>
      </p:pic>
      <p:pic>
        <p:nvPicPr>
          <p:cNvPr id="12295" name="Picture 7" descr="C:\Documents and Settings\DJRUBADO\Desktop\Heat Presentation\Photos &amp; Images\grande ronde valley4.jpg"/>
          <p:cNvPicPr>
            <a:picLocks noChangeAspect="1" noChangeArrowheads="1"/>
          </p:cNvPicPr>
          <p:nvPr/>
        </p:nvPicPr>
        <p:blipFill>
          <a:blip r:embed="rId4" cstate="screen">
            <a:duotone>
              <a:prstClr val="black"/>
              <a:schemeClr val="accent1">
                <a:tint val="45000"/>
                <a:satMod val="400000"/>
              </a:schemeClr>
            </a:duotone>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731368" y="274638"/>
            <a:ext cx="5681265" cy="1020762"/>
          </a:xfrm>
          <a:effectLst>
            <a:outerShdw blurRad="50800" dist="38100" dir="2700000" algn="tl" rotWithShape="0">
              <a:prstClr val="black">
                <a:alpha val="40000"/>
              </a:prstClr>
            </a:outerShdw>
          </a:effectLst>
        </p:spPr>
        <p:txBody>
          <a:bodyPr/>
          <a:lstStyle/>
          <a:p>
            <a:r>
              <a:rPr lang="en-US" dirty="0" smtClean="0">
                <a:solidFill>
                  <a:schemeClr val="tx1"/>
                </a:solidFill>
              </a:rPr>
              <a:t>eastern region</a:t>
            </a:r>
            <a:endParaRPr lang="en-US" dirty="0">
              <a:solidFill>
                <a:schemeClr val="tx1"/>
              </a:solidFill>
            </a:endParaRPr>
          </a:p>
        </p:txBody>
      </p:sp>
      <p:sp>
        <p:nvSpPr>
          <p:cNvPr id="4" name="Content Placeholder 2"/>
          <p:cNvSpPr>
            <a:spLocks noGrp="1"/>
          </p:cNvSpPr>
          <p:nvPr>
            <p:ph idx="1"/>
          </p:nvPr>
        </p:nvSpPr>
        <p:spPr>
          <a:xfrm>
            <a:off x="1752600" y="1600200"/>
            <a:ext cx="7391400" cy="3886200"/>
          </a:xfrm>
          <a:effectLst>
            <a:outerShdw blurRad="50800" dist="38100" dir="2700000" algn="tl" rotWithShape="0">
              <a:prstClr val="black">
                <a:alpha val="40000"/>
              </a:prstClr>
            </a:outerShdw>
          </a:effectLst>
        </p:spPr>
        <p:txBody>
          <a:bodyPr>
            <a:noAutofit/>
          </a:bodyPr>
          <a:lstStyle/>
          <a:p>
            <a:pPr marL="0" indent="0">
              <a:buNone/>
              <a:tabLst>
                <a:tab pos="1371600" algn="l"/>
              </a:tabLst>
            </a:pPr>
            <a:r>
              <a:rPr lang="en-US" sz="4800" dirty="0" smtClean="0">
                <a:solidFill>
                  <a:srgbClr val="C00000"/>
                </a:solidFill>
                <a:latin typeface="+mj-lt"/>
              </a:rPr>
              <a:t>80</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day time high temperature</a:t>
            </a:r>
          </a:p>
          <a:p>
            <a:pPr marL="0" indent="0">
              <a:buNone/>
              <a:tabLst>
                <a:tab pos="1371600" algn="l"/>
              </a:tabLst>
            </a:pPr>
            <a:r>
              <a:rPr lang="en-US" sz="4800" dirty="0" smtClean="0">
                <a:solidFill>
                  <a:srgbClr val="C00000"/>
                </a:solidFill>
                <a:latin typeface="+mj-lt"/>
              </a:rPr>
              <a:t>46</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night time low temperature</a:t>
            </a:r>
          </a:p>
          <a:p>
            <a:pPr marL="0" indent="0">
              <a:buNone/>
              <a:tabLst>
                <a:tab pos="1371600" algn="l"/>
              </a:tabLst>
            </a:pPr>
            <a:r>
              <a:rPr lang="en-US" sz="4800" dirty="0" smtClean="0">
                <a:solidFill>
                  <a:srgbClr val="C00000"/>
                </a:solidFill>
                <a:latin typeface="+mj-lt"/>
              </a:rPr>
              <a:t>56.5</a:t>
            </a:r>
            <a:r>
              <a:rPr lang="en-US" sz="2800" dirty="0" smtClean="0">
                <a:latin typeface="+mj-lt"/>
              </a:rPr>
              <a:t>	</a:t>
            </a:r>
            <a:r>
              <a:rPr lang="en-US" sz="2800" dirty="0" smtClean="0">
                <a:solidFill>
                  <a:schemeClr val="tx1"/>
                </a:solidFill>
                <a:latin typeface="+mj-lt"/>
              </a:rPr>
              <a:t>average number of days above </a:t>
            </a:r>
            <a:r>
              <a:rPr lang="en-US" sz="2800" b="1" dirty="0" smtClean="0">
                <a:solidFill>
                  <a:schemeClr val="tx1"/>
                </a:solidFill>
                <a:latin typeface="+mj-lt"/>
              </a:rPr>
              <a:t>85</a:t>
            </a:r>
            <a:r>
              <a:rPr lang="en-US" sz="2800" dirty="0" smtClean="0">
                <a:solidFill>
                  <a:schemeClr val="tx1"/>
                </a:solidFill>
                <a:latin typeface="+mj-lt"/>
              </a:rPr>
              <a:t>°F</a:t>
            </a:r>
          </a:p>
          <a:p>
            <a:pPr marL="0" indent="0">
              <a:buNone/>
              <a:tabLst>
                <a:tab pos="1371600" algn="l"/>
              </a:tabLst>
            </a:pPr>
            <a:r>
              <a:rPr lang="en-US" sz="4800" dirty="0" smtClean="0">
                <a:solidFill>
                  <a:srgbClr val="C00000"/>
                </a:solidFill>
                <a:latin typeface="+mj-lt"/>
              </a:rPr>
              <a:t>1.9</a:t>
            </a:r>
            <a:r>
              <a:rPr lang="en-US" sz="2800" dirty="0" smtClean="0">
                <a:latin typeface="+mj-lt"/>
              </a:rPr>
              <a:t>	</a:t>
            </a:r>
            <a:r>
              <a:rPr lang="en-US" sz="2800" dirty="0" smtClean="0">
                <a:solidFill>
                  <a:schemeClr val="tx1"/>
                </a:solidFill>
                <a:latin typeface="+mj-lt"/>
              </a:rPr>
              <a:t>average number of days above </a:t>
            </a:r>
            <a:r>
              <a:rPr lang="en-US" sz="2800" b="1" dirty="0" smtClean="0">
                <a:solidFill>
                  <a:schemeClr val="tx1"/>
                </a:solidFill>
                <a:latin typeface="+mj-lt"/>
              </a:rPr>
              <a:t>100</a:t>
            </a:r>
            <a:r>
              <a:rPr lang="en-US" sz="2800" dirty="0" smtClean="0">
                <a:solidFill>
                  <a:schemeClr val="tx1"/>
                </a:solidFill>
                <a:latin typeface="+mj-lt"/>
              </a:rPr>
              <a:t>°F</a:t>
            </a:r>
          </a:p>
        </p:txBody>
      </p:sp>
      <p:sp>
        <p:nvSpPr>
          <p:cNvPr id="6" name="Content Placeholder 2"/>
          <p:cNvSpPr txBox="1">
            <a:spLocks/>
          </p:cNvSpPr>
          <p:nvPr/>
        </p:nvSpPr>
        <p:spPr>
          <a:xfrm>
            <a:off x="0" y="510540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marL="2286000" lvl="0" indent="-2286000" algn="ctr">
              <a:spcBef>
                <a:spcPts val="1500"/>
              </a:spcBef>
              <a:tabLst>
                <a:tab pos="2286000" algn="l"/>
              </a:tabLst>
            </a:pPr>
            <a:r>
              <a:rPr kumimoji="0" lang="en-US" sz="7200" b="0" i="0" u="none" strike="noStrike" kern="1200" cap="none" spc="0" normalizeH="0" baseline="0" noProof="0" dirty="0" smtClean="0">
                <a:ln>
                  <a:noFill/>
                </a:ln>
                <a:solidFill>
                  <a:srgbClr val="C00000"/>
                </a:solidFill>
                <a:effectLst/>
                <a:uLnTx/>
                <a:uFillTx/>
                <a:latin typeface="+mj-lt"/>
                <a:ea typeface="+mn-ea"/>
                <a:cs typeface="+mn-cs"/>
              </a:rPr>
              <a:t>108</a:t>
            </a:r>
            <a:r>
              <a:rPr lang="en-US" sz="2800" dirty="0" smtClean="0">
                <a:solidFill>
                  <a:srgbClr val="C00000"/>
                </a:solidFill>
                <a:latin typeface="+mj-lt"/>
              </a:rPr>
              <a:t>°F</a:t>
            </a:r>
            <a:r>
              <a:rPr kumimoji="0" lang="en-US" sz="2800" b="0" i="0" u="none" strike="noStrike" kern="1200" cap="none" spc="0" normalizeH="0" baseline="0" noProof="0" dirty="0" smtClean="0">
                <a:ln>
                  <a:noFill/>
                </a:ln>
                <a:gradFill>
                  <a:gsLst>
                    <a:gs pos="0">
                      <a:schemeClr val="tx1">
                        <a:alpha val="70000"/>
                      </a:schemeClr>
                    </a:gs>
                    <a:gs pos="50000">
                      <a:schemeClr val="tx1">
                        <a:alpha val="80000"/>
                      </a:schemeClr>
                    </a:gs>
                    <a:gs pos="100000">
                      <a:schemeClr val="tx1">
                        <a:alpha val="90000"/>
                      </a:schemeClr>
                    </a:gs>
                  </a:gsLst>
                  <a:lin ang="0" scaled="0"/>
                </a:gradFill>
                <a:effectLst/>
                <a:uLnTx/>
                <a:uFillTx/>
                <a:latin typeface="+mj-lt"/>
                <a:ea typeface="+mn-ea"/>
                <a:cs typeface="+mn-cs"/>
              </a:rPr>
              <a:t>    </a:t>
            </a:r>
            <a:r>
              <a:rPr kumimoji="0" lang="en-US" sz="2800" b="0" i="0" u="none" strike="noStrike" kern="1200" cap="none" spc="0" normalizeH="0" baseline="0" noProof="0" dirty="0" smtClean="0">
                <a:ln>
                  <a:noFill/>
                </a:ln>
                <a:effectLst/>
                <a:uLnTx/>
                <a:uFillTx/>
                <a:latin typeface="+mj-lt"/>
                <a:ea typeface="+mn-ea"/>
                <a:cs typeface="+mn-cs"/>
              </a:rPr>
              <a:t>highest average temperature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648980"/>
            <a:ext cx="548640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latin typeface="+mj-lt"/>
              </a:rPr>
              <a:t>Medford climate </a:t>
            </a:r>
            <a:r>
              <a:rPr lang="en-US" sz="2800" dirty="0" err="1" smtClean="0">
                <a:latin typeface="+mj-lt"/>
              </a:rPr>
              <a:t>normals</a:t>
            </a:r>
            <a:endParaRPr lang="en-US" sz="2800" dirty="0" smtClean="0">
              <a:latin typeface="+mj-lt"/>
            </a:endParaRPr>
          </a:p>
        </p:txBody>
      </p:sp>
      <p:pic>
        <p:nvPicPr>
          <p:cNvPr id="13314" name="Picture 2" descr="C:\Documents and Settings\DJRUBADO\Desktop\Heat Presentation\Photos &amp; Images\Medford Weather Normals.gif"/>
          <p:cNvPicPr>
            <a:picLocks noChangeArrowheads="1"/>
          </p:cNvPicPr>
          <p:nvPr/>
        </p:nvPicPr>
        <p:blipFill>
          <a:blip r:embed="rId3" cstate="screen"/>
          <a:srcRect l="2722" b="69278"/>
          <a:stretch>
            <a:fillRect/>
          </a:stretch>
        </p:blipFill>
        <p:spPr bwMode="auto">
          <a:xfrm>
            <a:off x="457200" y="1600200"/>
            <a:ext cx="8229600" cy="3657600"/>
          </a:xfrm>
          <a:prstGeom prst="rect">
            <a:avLst/>
          </a:prstGeom>
          <a:noFill/>
          <a:effectLst>
            <a:outerShdw blurRad="50800" dist="38100" dir="2700000" algn="tl" rotWithShape="0">
              <a:prstClr val="black">
                <a:alpha val="40000"/>
              </a:prstClr>
            </a:outerShdw>
          </a:effectLst>
        </p:spPr>
      </p:pic>
      <p:pic>
        <p:nvPicPr>
          <p:cNvPr id="13321" name="Picture 9" descr="C:\Documents and Settings\DJRUBADO\Desktop\Heat Presentation\Photos &amp; Images\Rogue_Valley4.jpg"/>
          <p:cNvPicPr>
            <a:picLocks noChangeAspect="1" noChangeArrowheads="1"/>
          </p:cNvPicPr>
          <p:nvPr/>
        </p:nvPicPr>
        <p:blipFill>
          <a:blip r:embed="rId4" cstate="screen">
            <a:duotone>
              <a:prstClr val="black"/>
              <a:schemeClr val="accent1">
                <a:tint val="45000"/>
                <a:satMod val="400000"/>
              </a:schemeClr>
            </a:duotone>
            <a:lum bright="20000" contrast="10000"/>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731368" y="274638"/>
            <a:ext cx="5681265" cy="1020762"/>
          </a:xfrm>
          <a:effectLst>
            <a:outerShdw blurRad="50800" dist="38100" dir="2700000" algn="tl" rotWithShape="0">
              <a:prstClr val="black">
                <a:alpha val="40000"/>
              </a:prstClr>
            </a:outerShdw>
          </a:effectLst>
        </p:spPr>
        <p:txBody>
          <a:bodyPr/>
          <a:lstStyle/>
          <a:p>
            <a:r>
              <a:rPr lang="en-US" dirty="0" smtClean="0">
                <a:solidFill>
                  <a:schemeClr val="tx1"/>
                </a:solidFill>
              </a:rPr>
              <a:t>southwest region</a:t>
            </a:r>
            <a:endParaRPr lang="en-US" dirty="0">
              <a:solidFill>
                <a:schemeClr val="tx1"/>
              </a:solidFill>
            </a:endParaRPr>
          </a:p>
        </p:txBody>
      </p:sp>
      <p:sp>
        <p:nvSpPr>
          <p:cNvPr id="4" name="Content Placeholder 2"/>
          <p:cNvSpPr>
            <a:spLocks noGrp="1"/>
          </p:cNvSpPr>
          <p:nvPr>
            <p:ph idx="1"/>
          </p:nvPr>
        </p:nvSpPr>
        <p:spPr>
          <a:xfrm>
            <a:off x="1752600" y="1600200"/>
            <a:ext cx="7391400" cy="3886200"/>
          </a:xfrm>
          <a:effectLst>
            <a:outerShdw blurRad="50800" dist="38100" dir="2700000" algn="tl" rotWithShape="0">
              <a:prstClr val="black">
                <a:alpha val="40000"/>
              </a:prstClr>
            </a:outerShdw>
          </a:effectLst>
        </p:spPr>
        <p:txBody>
          <a:bodyPr>
            <a:noAutofit/>
          </a:bodyPr>
          <a:lstStyle/>
          <a:p>
            <a:pPr marL="0" indent="0">
              <a:buNone/>
              <a:tabLst>
                <a:tab pos="1371600" algn="l"/>
              </a:tabLst>
            </a:pPr>
            <a:r>
              <a:rPr lang="en-US" sz="4800" dirty="0" smtClean="0">
                <a:solidFill>
                  <a:srgbClr val="C00000"/>
                </a:solidFill>
                <a:latin typeface="+mj-lt"/>
              </a:rPr>
              <a:t>82</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day time high temperature</a:t>
            </a:r>
          </a:p>
          <a:p>
            <a:pPr marL="0" indent="0">
              <a:buNone/>
              <a:tabLst>
                <a:tab pos="1371600" algn="l"/>
              </a:tabLst>
            </a:pPr>
            <a:r>
              <a:rPr lang="en-US" sz="4800" dirty="0" smtClean="0">
                <a:solidFill>
                  <a:srgbClr val="C00000"/>
                </a:solidFill>
                <a:latin typeface="+mj-lt"/>
              </a:rPr>
              <a:t>49</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night time low temperature</a:t>
            </a:r>
          </a:p>
          <a:p>
            <a:pPr marL="0" indent="0">
              <a:buNone/>
              <a:tabLst>
                <a:tab pos="1371600" algn="l"/>
              </a:tabLst>
            </a:pPr>
            <a:r>
              <a:rPr lang="en-US" sz="4800" dirty="0" smtClean="0">
                <a:solidFill>
                  <a:srgbClr val="C00000"/>
                </a:solidFill>
                <a:latin typeface="+mj-lt"/>
              </a:rPr>
              <a:t>69.8</a:t>
            </a:r>
            <a:r>
              <a:rPr lang="en-US" sz="2800" dirty="0" smtClean="0">
                <a:latin typeface="+mj-lt"/>
              </a:rPr>
              <a:t>	</a:t>
            </a:r>
            <a:r>
              <a:rPr lang="en-US" sz="2800" dirty="0" smtClean="0">
                <a:solidFill>
                  <a:schemeClr val="tx1"/>
                </a:solidFill>
                <a:latin typeface="+mj-lt"/>
              </a:rPr>
              <a:t>average number of days above 85°F</a:t>
            </a:r>
          </a:p>
          <a:p>
            <a:pPr marL="0" indent="0">
              <a:buNone/>
              <a:tabLst>
                <a:tab pos="1371600" algn="l"/>
              </a:tabLst>
            </a:pPr>
            <a:r>
              <a:rPr lang="en-US" sz="4800" dirty="0" smtClean="0">
                <a:solidFill>
                  <a:srgbClr val="C00000"/>
                </a:solidFill>
                <a:latin typeface="+mj-lt"/>
              </a:rPr>
              <a:t>4.8</a:t>
            </a:r>
            <a:r>
              <a:rPr lang="en-US" sz="2800" dirty="0" smtClean="0">
                <a:latin typeface="+mj-lt"/>
              </a:rPr>
              <a:t>	</a:t>
            </a:r>
            <a:r>
              <a:rPr lang="en-US" sz="2800" dirty="0" smtClean="0">
                <a:solidFill>
                  <a:schemeClr val="tx1"/>
                </a:solidFill>
                <a:latin typeface="+mj-lt"/>
              </a:rPr>
              <a:t>average number of days above 100°F</a:t>
            </a:r>
          </a:p>
        </p:txBody>
      </p:sp>
      <p:sp>
        <p:nvSpPr>
          <p:cNvPr id="6" name="Content Placeholder 2"/>
          <p:cNvSpPr txBox="1">
            <a:spLocks/>
          </p:cNvSpPr>
          <p:nvPr/>
        </p:nvSpPr>
        <p:spPr>
          <a:xfrm>
            <a:off x="0" y="510540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marL="2286000" lvl="0" indent="-2286000" algn="ctr">
              <a:spcBef>
                <a:spcPts val="1500"/>
              </a:spcBef>
              <a:tabLst>
                <a:tab pos="2286000" algn="l"/>
              </a:tabLst>
            </a:pPr>
            <a:r>
              <a:rPr kumimoji="0" lang="en-US" sz="7200" b="0" i="0" u="none" strike="noStrike" kern="1200" cap="none" spc="0" normalizeH="0" baseline="0" noProof="0" dirty="0" smtClean="0">
                <a:ln>
                  <a:noFill/>
                </a:ln>
                <a:solidFill>
                  <a:srgbClr val="C00000"/>
                </a:solidFill>
                <a:effectLst/>
                <a:uLnTx/>
                <a:uFillTx/>
                <a:latin typeface="+mj-lt"/>
                <a:ea typeface="+mn-ea"/>
                <a:cs typeface="+mn-cs"/>
              </a:rPr>
              <a:t>110</a:t>
            </a:r>
            <a:r>
              <a:rPr lang="en-US" sz="2800" dirty="0" smtClean="0">
                <a:solidFill>
                  <a:srgbClr val="C00000"/>
                </a:solidFill>
                <a:latin typeface="+mj-lt"/>
              </a:rPr>
              <a:t>°F</a:t>
            </a:r>
            <a:r>
              <a:rPr kumimoji="0" lang="en-US" sz="2800" b="0" i="0" u="none" strike="noStrike" kern="1200" cap="none" spc="0" normalizeH="0" baseline="0" noProof="0" dirty="0" smtClean="0">
                <a:ln>
                  <a:noFill/>
                </a:ln>
                <a:gradFill>
                  <a:gsLst>
                    <a:gs pos="0">
                      <a:schemeClr val="tx1">
                        <a:alpha val="70000"/>
                      </a:schemeClr>
                    </a:gs>
                    <a:gs pos="50000">
                      <a:schemeClr val="tx1">
                        <a:alpha val="80000"/>
                      </a:schemeClr>
                    </a:gs>
                    <a:gs pos="100000">
                      <a:schemeClr val="tx1">
                        <a:alpha val="90000"/>
                      </a:schemeClr>
                    </a:gs>
                  </a:gsLst>
                  <a:lin ang="0" scaled="0"/>
                </a:gradFill>
                <a:effectLst/>
                <a:uLnTx/>
                <a:uFillTx/>
                <a:latin typeface="+mj-lt"/>
                <a:ea typeface="+mn-ea"/>
                <a:cs typeface="+mn-cs"/>
              </a:rPr>
              <a:t>    </a:t>
            </a:r>
            <a:r>
              <a:rPr kumimoji="0" lang="en-US" sz="2800" b="0" i="0" u="none" strike="noStrike" kern="1200" cap="none" spc="0" normalizeH="0" baseline="0" noProof="0" dirty="0" smtClean="0">
                <a:ln>
                  <a:noFill/>
                </a:ln>
                <a:effectLst/>
                <a:uLnTx/>
                <a:uFillTx/>
                <a:latin typeface="+mj-lt"/>
                <a:ea typeface="+mn-ea"/>
                <a:cs typeface="+mn-cs"/>
              </a:rPr>
              <a:t>highest average temperature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648980"/>
            <a:ext cx="548640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dirty="0" smtClean="0">
                <a:latin typeface="+mj-lt"/>
              </a:rPr>
              <a:t>Corvallis climate </a:t>
            </a:r>
            <a:r>
              <a:rPr lang="en-US" sz="2800" dirty="0" err="1" smtClean="0">
                <a:latin typeface="+mj-lt"/>
              </a:rPr>
              <a:t>normals</a:t>
            </a:r>
            <a:endParaRPr lang="en-US" sz="2800" dirty="0" smtClean="0">
              <a:latin typeface="+mj-lt"/>
            </a:endParaRPr>
          </a:p>
        </p:txBody>
      </p:sp>
      <p:pic>
        <p:nvPicPr>
          <p:cNvPr id="5" name="Picture 2" descr="C:\Documents and Settings\DJRUBADO\Desktop\Heat Presentation\Photos &amp; Images\Corvallis Weather Normals.gif"/>
          <p:cNvPicPr>
            <a:picLocks noChangeAspect="1" noChangeArrowheads="1"/>
          </p:cNvPicPr>
          <p:nvPr/>
        </p:nvPicPr>
        <p:blipFill>
          <a:blip r:embed="rId3" cstate="screen"/>
          <a:srcRect l="2667" b="69778"/>
          <a:stretch>
            <a:fillRect/>
          </a:stretch>
        </p:blipFill>
        <p:spPr bwMode="auto">
          <a:xfrm>
            <a:off x="457200" y="1600200"/>
            <a:ext cx="8229600" cy="3657600"/>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342" name="Picture 6" descr="C:\Documents and Settings\DJRUBADO\Desktop\Heat Presentation\Photos &amp; Images\portland skyline.bmp"/>
          <p:cNvPicPr>
            <a:picLocks noChangeAspect="1" noChangeArrowheads="1"/>
          </p:cNvPicPr>
          <p:nvPr/>
        </p:nvPicPr>
        <p:blipFill>
          <a:blip r:embed="rId4" cstate="screen">
            <a:duotone>
              <a:prstClr val="black"/>
              <a:schemeClr val="accent1">
                <a:tint val="45000"/>
                <a:satMod val="400000"/>
              </a:schemeClr>
            </a:duotone>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731368" y="274638"/>
            <a:ext cx="5681265" cy="1020762"/>
          </a:xfrm>
          <a:effectLst>
            <a:outerShdw blurRad="50800" dist="38100" dir="2700000" algn="tl" rotWithShape="0">
              <a:prstClr val="black">
                <a:alpha val="40000"/>
              </a:prstClr>
            </a:outerShdw>
          </a:effectLst>
        </p:spPr>
        <p:txBody>
          <a:bodyPr>
            <a:normAutofit fontScale="90000"/>
          </a:bodyPr>
          <a:lstStyle/>
          <a:p>
            <a:r>
              <a:rPr lang="en-US" dirty="0" smtClean="0">
                <a:solidFill>
                  <a:schemeClr val="tx1"/>
                </a:solidFill>
              </a:rPr>
              <a:t>Willamette valley region</a:t>
            </a:r>
            <a:endParaRPr lang="en-US" dirty="0">
              <a:solidFill>
                <a:schemeClr val="tx1"/>
              </a:solidFill>
            </a:endParaRPr>
          </a:p>
        </p:txBody>
      </p:sp>
      <p:sp>
        <p:nvSpPr>
          <p:cNvPr id="4" name="Content Placeholder 2"/>
          <p:cNvSpPr>
            <a:spLocks noGrp="1"/>
          </p:cNvSpPr>
          <p:nvPr>
            <p:ph idx="1"/>
          </p:nvPr>
        </p:nvSpPr>
        <p:spPr>
          <a:xfrm>
            <a:off x="1752600" y="1600200"/>
            <a:ext cx="7391400" cy="3886200"/>
          </a:xfrm>
          <a:effectLst>
            <a:outerShdw blurRad="50800" dist="38100" dir="2700000" algn="tl" rotWithShape="0">
              <a:prstClr val="black">
                <a:alpha val="40000"/>
              </a:prstClr>
            </a:outerShdw>
          </a:effectLst>
        </p:spPr>
        <p:txBody>
          <a:bodyPr>
            <a:noAutofit/>
          </a:bodyPr>
          <a:lstStyle/>
          <a:p>
            <a:pPr marL="0" indent="0">
              <a:buNone/>
              <a:tabLst>
                <a:tab pos="1371600" algn="l"/>
              </a:tabLst>
            </a:pPr>
            <a:r>
              <a:rPr lang="en-US" sz="4800" dirty="0" smtClean="0">
                <a:solidFill>
                  <a:srgbClr val="C00000"/>
                </a:solidFill>
                <a:latin typeface="+mj-lt"/>
              </a:rPr>
              <a:t>77</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day time high temperature</a:t>
            </a:r>
          </a:p>
          <a:p>
            <a:pPr marL="0" indent="0">
              <a:buNone/>
              <a:tabLst>
                <a:tab pos="1371600" algn="l"/>
              </a:tabLst>
            </a:pPr>
            <a:r>
              <a:rPr lang="en-US" sz="4800" dirty="0" smtClean="0">
                <a:solidFill>
                  <a:srgbClr val="C00000"/>
                </a:solidFill>
                <a:latin typeface="+mj-lt"/>
              </a:rPr>
              <a:t>51</a:t>
            </a:r>
            <a:r>
              <a:rPr lang="en-US" sz="2800" dirty="0" smtClean="0">
                <a:solidFill>
                  <a:srgbClr val="C00000"/>
                </a:solidFill>
                <a:latin typeface="+mj-lt"/>
              </a:rPr>
              <a:t>°F</a:t>
            </a:r>
            <a:r>
              <a:rPr lang="en-US" sz="2800" dirty="0" smtClean="0">
                <a:latin typeface="+mj-lt"/>
              </a:rPr>
              <a:t>	</a:t>
            </a:r>
            <a:r>
              <a:rPr lang="en-US" sz="2800" dirty="0" smtClean="0">
                <a:solidFill>
                  <a:schemeClr val="tx1"/>
                </a:solidFill>
                <a:latin typeface="+mj-lt"/>
              </a:rPr>
              <a:t>average night time low temperature</a:t>
            </a:r>
          </a:p>
          <a:p>
            <a:pPr marL="0" indent="0">
              <a:buNone/>
              <a:tabLst>
                <a:tab pos="1371600" algn="l"/>
              </a:tabLst>
            </a:pPr>
            <a:r>
              <a:rPr lang="en-US" sz="4800" dirty="0" smtClean="0">
                <a:solidFill>
                  <a:srgbClr val="C00000"/>
                </a:solidFill>
                <a:latin typeface="+mj-lt"/>
              </a:rPr>
              <a:t>32.7</a:t>
            </a:r>
            <a:r>
              <a:rPr lang="en-US" sz="2800" dirty="0" smtClean="0">
                <a:latin typeface="+mj-lt"/>
              </a:rPr>
              <a:t>	</a:t>
            </a:r>
            <a:r>
              <a:rPr lang="en-US" sz="2800" dirty="0" smtClean="0">
                <a:solidFill>
                  <a:schemeClr val="tx1"/>
                </a:solidFill>
                <a:latin typeface="+mj-lt"/>
              </a:rPr>
              <a:t>average number of days above 85°F</a:t>
            </a:r>
          </a:p>
          <a:p>
            <a:pPr marL="0" indent="0">
              <a:buNone/>
              <a:tabLst>
                <a:tab pos="1371600" algn="l"/>
              </a:tabLst>
            </a:pPr>
            <a:r>
              <a:rPr lang="en-US" sz="4800" dirty="0" smtClean="0">
                <a:solidFill>
                  <a:srgbClr val="C00000"/>
                </a:solidFill>
                <a:latin typeface="+mj-lt"/>
              </a:rPr>
              <a:t>1.3</a:t>
            </a:r>
            <a:r>
              <a:rPr lang="en-US" sz="2800" dirty="0" smtClean="0">
                <a:latin typeface="+mj-lt"/>
              </a:rPr>
              <a:t>	</a:t>
            </a:r>
            <a:r>
              <a:rPr lang="en-US" sz="2800" dirty="0" smtClean="0">
                <a:solidFill>
                  <a:schemeClr val="tx1"/>
                </a:solidFill>
                <a:latin typeface="+mj-lt"/>
              </a:rPr>
              <a:t>average number of days above 100°F</a:t>
            </a:r>
          </a:p>
        </p:txBody>
      </p:sp>
      <p:sp>
        <p:nvSpPr>
          <p:cNvPr id="7" name="Content Placeholder 2"/>
          <p:cNvSpPr txBox="1">
            <a:spLocks/>
          </p:cNvSpPr>
          <p:nvPr/>
        </p:nvSpPr>
        <p:spPr>
          <a:xfrm>
            <a:off x="0" y="510540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marL="2286000" lvl="0" indent="-2286000" algn="ctr">
              <a:spcBef>
                <a:spcPts val="1500"/>
              </a:spcBef>
              <a:tabLst>
                <a:tab pos="2286000" algn="l"/>
              </a:tabLst>
            </a:pPr>
            <a:r>
              <a:rPr kumimoji="0" lang="en-US" sz="7200" b="0" i="0" u="none" strike="noStrike" kern="1200" cap="none" spc="0" normalizeH="0" baseline="0" noProof="0" dirty="0" smtClean="0">
                <a:ln>
                  <a:noFill/>
                </a:ln>
                <a:solidFill>
                  <a:srgbClr val="C00000"/>
                </a:solidFill>
                <a:effectLst/>
                <a:uLnTx/>
                <a:uFillTx/>
                <a:latin typeface="+mj-lt"/>
                <a:ea typeface="+mn-ea"/>
                <a:cs typeface="+mn-cs"/>
              </a:rPr>
              <a:t>108</a:t>
            </a:r>
            <a:r>
              <a:rPr lang="en-US" sz="2800" dirty="0" smtClean="0">
                <a:solidFill>
                  <a:srgbClr val="C00000"/>
                </a:solidFill>
                <a:latin typeface="+mj-lt"/>
              </a:rPr>
              <a:t>°F</a:t>
            </a:r>
            <a:r>
              <a:rPr kumimoji="0" lang="en-US" sz="2800" b="0" i="0" u="none" strike="noStrike" kern="1200" cap="none" spc="0" normalizeH="0" baseline="0" noProof="0" dirty="0" smtClean="0">
                <a:ln>
                  <a:noFill/>
                </a:ln>
                <a:gradFill>
                  <a:gsLst>
                    <a:gs pos="0">
                      <a:schemeClr val="tx1">
                        <a:alpha val="70000"/>
                      </a:schemeClr>
                    </a:gs>
                    <a:gs pos="50000">
                      <a:schemeClr val="tx1">
                        <a:alpha val="80000"/>
                      </a:schemeClr>
                    </a:gs>
                    <a:gs pos="100000">
                      <a:schemeClr val="tx1">
                        <a:alpha val="90000"/>
                      </a:schemeClr>
                    </a:gs>
                  </a:gsLst>
                  <a:lin ang="0" scaled="0"/>
                </a:gradFill>
                <a:effectLst/>
                <a:uLnTx/>
                <a:uFillTx/>
                <a:latin typeface="+mj-lt"/>
                <a:ea typeface="+mn-ea"/>
                <a:cs typeface="+mn-cs"/>
              </a:rPr>
              <a:t>   </a:t>
            </a:r>
            <a:r>
              <a:rPr kumimoji="0" lang="en-US" sz="2800" b="0" i="0" u="none" strike="noStrike" kern="1200" cap="none" spc="0" normalizeH="0" baseline="0" noProof="0" dirty="0" smtClean="0">
                <a:ln>
                  <a:noFill/>
                </a:ln>
                <a:effectLst/>
                <a:uLnTx/>
                <a:uFillTx/>
                <a:latin typeface="+mj-lt"/>
                <a:ea typeface="+mn-ea"/>
                <a:cs typeface="+mn-cs"/>
              </a:rPr>
              <a:t> highest average temperature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6324600"/>
          </a:xfrm>
        </p:spPr>
        <p:txBody>
          <a:bodyPr>
            <a:noAutofit/>
          </a:bodyPr>
          <a:lstStyle/>
          <a:p>
            <a:pPr algn="ctr">
              <a:buNone/>
            </a:pPr>
            <a:r>
              <a:rPr lang="en-US" sz="4000" dirty="0" smtClean="0">
                <a:latin typeface="+mj-lt"/>
              </a:rPr>
              <a:t>working hypothesis</a:t>
            </a:r>
          </a:p>
          <a:p>
            <a:pPr marL="457200" indent="0">
              <a:buNone/>
            </a:pPr>
            <a:r>
              <a:rPr lang="en-US" sz="2800" dirty="0" smtClean="0">
                <a:latin typeface="+mj-lt"/>
              </a:rPr>
              <a:t>high summer temperatures are associated with modest increases in deaths and hospital admissions, associations that vary regionally.</a:t>
            </a:r>
          </a:p>
          <a:p>
            <a:pPr marL="457200" indent="-457200" algn="ctr">
              <a:buNone/>
            </a:pPr>
            <a:r>
              <a:rPr lang="en-US" sz="4000" dirty="0" smtClean="0">
                <a:latin typeface="+mj-lt"/>
              </a:rPr>
              <a:t>research questions</a:t>
            </a:r>
          </a:p>
          <a:p>
            <a:pPr marL="457200" indent="-457200">
              <a:buAutoNum type="arabicPeriod"/>
            </a:pPr>
            <a:r>
              <a:rPr lang="en-US" sz="2800" dirty="0" smtClean="0">
                <a:latin typeface="+mj-lt"/>
              </a:rPr>
              <a:t>what are the effects of heat on different health outcomes in Oregon?</a:t>
            </a:r>
          </a:p>
          <a:p>
            <a:pPr marL="457200" indent="-457200">
              <a:buAutoNum type="arabicPeriod"/>
            </a:pPr>
            <a:r>
              <a:rPr lang="en-US" sz="2800" dirty="0" smtClean="0">
                <a:latin typeface="+mj-lt"/>
              </a:rPr>
              <a:t>how hot does it have to get before we see big increases in heat-related illness?</a:t>
            </a:r>
          </a:p>
          <a:p>
            <a:pPr marL="457200" indent="-457200">
              <a:buAutoNum type="arabicPeriod"/>
            </a:pPr>
            <a:r>
              <a:rPr lang="en-US" sz="2800" dirty="0" smtClean="0">
                <a:latin typeface="+mj-lt"/>
              </a:rPr>
              <a:t>how do these effects vary regionally and for vulnerable age groups?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DJRUBADO\Desktop\Heat Presentation\Photos &amp; Images\OR zip codes.jpg"/>
          <p:cNvPicPr>
            <a:picLocks noChangeAspect="1" noChangeArrowheads="1"/>
          </p:cNvPicPr>
          <p:nvPr/>
        </p:nvPicPr>
        <p:blipFill>
          <a:blip r:embed="rId3" cstate="screen">
            <a:grayscl/>
            <a:lum/>
          </a:blip>
          <a:srcRect/>
          <a:stretch>
            <a:fillRect/>
          </a:stretch>
        </p:blipFill>
        <p:spPr bwMode="auto">
          <a:xfrm>
            <a:off x="0" y="0"/>
            <a:ext cx="9144000" cy="6858000"/>
          </a:xfrm>
          <a:prstGeom prst="rect">
            <a:avLst/>
          </a:prstGeom>
          <a:noFill/>
        </p:spPr>
      </p:pic>
      <p:grpSp>
        <p:nvGrpSpPr>
          <p:cNvPr id="194" name="Group 193"/>
          <p:cNvGrpSpPr/>
          <p:nvPr/>
        </p:nvGrpSpPr>
        <p:grpSpPr>
          <a:xfrm>
            <a:off x="1143000" y="1676400"/>
            <a:ext cx="6781800" cy="4343400"/>
            <a:chOff x="1143000" y="1676400"/>
            <a:chExt cx="6781800" cy="4343400"/>
          </a:xfrm>
        </p:grpSpPr>
        <p:grpSp>
          <p:nvGrpSpPr>
            <p:cNvPr id="184" name="Group 183"/>
            <p:cNvGrpSpPr/>
            <p:nvPr/>
          </p:nvGrpSpPr>
          <p:grpSpPr>
            <a:xfrm>
              <a:off x="1143000" y="1676400"/>
              <a:ext cx="6781800" cy="4343400"/>
              <a:chOff x="914400" y="1524000"/>
              <a:chExt cx="6781800" cy="4343400"/>
            </a:xfrm>
          </p:grpSpPr>
          <p:grpSp>
            <p:nvGrpSpPr>
              <p:cNvPr id="145" name="Group 144"/>
              <p:cNvGrpSpPr/>
              <p:nvPr/>
            </p:nvGrpSpPr>
            <p:grpSpPr>
              <a:xfrm>
                <a:off x="914400" y="1524000"/>
                <a:ext cx="6781800" cy="4343400"/>
                <a:chOff x="914400" y="1524000"/>
                <a:chExt cx="6781800" cy="4343400"/>
              </a:xfrm>
            </p:grpSpPr>
            <p:grpSp>
              <p:nvGrpSpPr>
                <p:cNvPr id="144" name="Group 143"/>
                <p:cNvGrpSpPr/>
                <p:nvPr/>
              </p:nvGrpSpPr>
              <p:grpSpPr>
                <a:xfrm>
                  <a:off x="914400" y="1524000"/>
                  <a:ext cx="6781800" cy="4343400"/>
                  <a:chOff x="914400" y="1524000"/>
                  <a:chExt cx="6781800" cy="4343400"/>
                </a:xfrm>
              </p:grpSpPr>
              <p:grpSp>
                <p:nvGrpSpPr>
                  <p:cNvPr id="143" name="Group 142"/>
                  <p:cNvGrpSpPr/>
                  <p:nvPr/>
                </p:nvGrpSpPr>
                <p:grpSpPr>
                  <a:xfrm>
                    <a:off x="914400" y="1524000"/>
                    <a:ext cx="6781800" cy="4343400"/>
                    <a:chOff x="914400" y="1524000"/>
                    <a:chExt cx="6781800" cy="4343400"/>
                  </a:xfrm>
                </p:grpSpPr>
                <p:sp>
                  <p:nvSpPr>
                    <p:cNvPr id="5" name="Rectangle 4"/>
                    <p:cNvSpPr/>
                    <p:nvPr/>
                  </p:nvSpPr>
                  <p:spPr>
                    <a:xfrm>
                      <a:off x="914400" y="1524000"/>
                      <a:ext cx="6781800" cy="4343400"/>
                    </a:xfrm>
                    <a:prstGeom prst="rect">
                      <a:avLst/>
                    </a:prstGeom>
                    <a:solidFill>
                      <a:schemeClr val="accent4">
                        <a:lumMod val="60000"/>
                        <a:lumOff val="40000"/>
                      </a:schemeClr>
                    </a:solidFill>
                    <a:ln>
                      <a:solidFill>
                        <a:schemeClr val="bg2">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3" name="Straight Arrow Connector 112"/>
                    <p:cNvCxnSpPr/>
                    <p:nvPr/>
                  </p:nvCxnSpPr>
                  <p:spPr>
                    <a:xfrm rot="5400000" flipH="1" flipV="1">
                      <a:off x="877094" y="5142706"/>
                      <a:ext cx="532606" cy="79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914400" y="5405735"/>
                      <a:ext cx="457200" cy="461665"/>
                    </a:xfrm>
                    <a:prstGeom prst="rect">
                      <a:avLst/>
                    </a:prstGeom>
                    <a:noFill/>
                  </p:spPr>
                  <p:txBody>
                    <a:bodyPr wrap="square" rtlCol="0">
                      <a:spAutoFit/>
                    </a:bodyPr>
                    <a:lstStyle/>
                    <a:p>
                      <a:r>
                        <a:rPr lang="en-US" sz="2400" b="1" dirty="0" smtClean="0">
                          <a:latin typeface="+mj-lt"/>
                        </a:rPr>
                        <a:t>N</a:t>
                      </a:r>
                      <a:endParaRPr lang="en-US" sz="2400" b="1" dirty="0">
                        <a:latin typeface="+mj-lt"/>
                      </a:endParaRPr>
                    </a:p>
                  </p:txBody>
                </p:sp>
                <p:cxnSp>
                  <p:nvCxnSpPr>
                    <p:cNvPr id="121" name="Straight Connector 120"/>
                    <p:cNvCxnSpPr/>
                    <p:nvPr/>
                  </p:nvCxnSpPr>
                  <p:spPr>
                    <a:xfrm>
                      <a:off x="1828800" y="5562600"/>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2743200" y="5486400"/>
                      <a:ext cx="914400" cy="369332"/>
                    </a:xfrm>
                    <a:prstGeom prst="rect">
                      <a:avLst/>
                    </a:prstGeom>
                    <a:noFill/>
                  </p:spPr>
                  <p:txBody>
                    <a:bodyPr wrap="square" rtlCol="0">
                      <a:spAutoFit/>
                    </a:bodyPr>
                    <a:lstStyle/>
                    <a:p>
                      <a:r>
                        <a:rPr lang="en-US" b="1" dirty="0" smtClean="0">
                          <a:latin typeface="+mj-lt"/>
                        </a:rPr>
                        <a:t>4 miles</a:t>
                      </a:r>
                      <a:endParaRPr lang="en-US" b="1" dirty="0">
                        <a:latin typeface="+mj-lt"/>
                      </a:endParaRPr>
                    </a:p>
                  </p:txBody>
                </p:sp>
              </p:grpSp>
              <p:cxnSp>
                <p:nvCxnSpPr>
                  <p:cNvPr id="122" name="Straight Connector 121"/>
                  <p:cNvCxnSpPr/>
                  <p:nvPr/>
                </p:nvCxnSpPr>
                <p:spPr>
                  <a:xfrm rot="5400000">
                    <a:off x="1752600" y="55626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4495800" y="55626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Freeform 12"/>
                <p:cNvSpPr/>
                <p:nvPr/>
              </p:nvSpPr>
              <p:spPr>
                <a:xfrm>
                  <a:off x="1371600" y="2057400"/>
                  <a:ext cx="5640753" cy="3526693"/>
                </a:xfrm>
                <a:custGeom>
                  <a:avLst/>
                  <a:gdLst>
                    <a:gd name="connsiteX0" fmla="*/ 400538 w 5640753"/>
                    <a:gd name="connsiteY0" fmla="*/ 76200 h 3526693"/>
                    <a:gd name="connsiteX1" fmla="*/ 3659553 w 5640753"/>
                    <a:gd name="connsiteY1" fmla="*/ 416170 h 3526693"/>
                    <a:gd name="connsiteX2" fmla="*/ 4726353 w 5640753"/>
                    <a:gd name="connsiteY2" fmla="*/ 697523 h 3526693"/>
                    <a:gd name="connsiteX3" fmla="*/ 4339491 w 5640753"/>
                    <a:gd name="connsiteY3" fmla="*/ 1600200 h 3526693"/>
                    <a:gd name="connsiteX4" fmla="*/ 5640753 w 5640753"/>
                    <a:gd name="connsiteY4" fmla="*/ 2596662 h 3526693"/>
                    <a:gd name="connsiteX5" fmla="*/ 4339491 w 5640753"/>
                    <a:gd name="connsiteY5" fmla="*/ 3323493 h 3526693"/>
                    <a:gd name="connsiteX6" fmla="*/ 810845 w 5640753"/>
                    <a:gd name="connsiteY6" fmla="*/ 1377462 h 3526693"/>
                    <a:gd name="connsiteX7" fmla="*/ 1256322 w 5640753"/>
                    <a:gd name="connsiteY7" fmla="*/ 873370 h 3526693"/>
                    <a:gd name="connsiteX8" fmla="*/ 400538 w 5640753"/>
                    <a:gd name="connsiteY8" fmla="*/ 76200 h 352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53" h="3526693">
                      <a:moveTo>
                        <a:pt x="400538" y="76200"/>
                      </a:moveTo>
                      <a:cubicBezTo>
                        <a:pt x="801076" y="0"/>
                        <a:pt x="2938584" y="312616"/>
                        <a:pt x="3659553" y="416170"/>
                      </a:cubicBezTo>
                      <a:cubicBezTo>
                        <a:pt x="4380522" y="519724"/>
                        <a:pt x="4613030" y="500185"/>
                        <a:pt x="4726353" y="697523"/>
                      </a:cubicBezTo>
                      <a:cubicBezTo>
                        <a:pt x="4839676" y="894861"/>
                        <a:pt x="4187091" y="1283677"/>
                        <a:pt x="4339491" y="1600200"/>
                      </a:cubicBezTo>
                      <a:cubicBezTo>
                        <a:pt x="4491891" y="1916723"/>
                        <a:pt x="5640753" y="2309447"/>
                        <a:pt x="5640753" y="2596662"/>
                      </a:cubicBezTo>
                      <a:cubicBezTo>
                        <a:pt x="5640753" y="2883877"/>
                        <a:pt x="5144476" y="3526693"/>
                        <a:pt x="4339491" y="3323493"/>
                      </a:cubicBezTo>
                      <a:cubicBezTo>
                        <a:pt x="3534506" y="3120293"/>
                        <a:pt x="1324706" y="1785816"/>
                        <a:pt x="810845" y="1377462"/>
                      </a:cubicBezTo>
                      <a:cubicBezTo>
                        <a:pt x="296984" y="969108"/>
                        <a:pt x="1328614" y="1090247"/>
                        <a:pt x="1256322" y="873370"/>
                      </a:cubicBezTo>
                      <a:cubicBezTo>
                        <a:pt x="1184030" y="656493"/>
                        <a:pt x="0" y="152400"/>
                        <a:pt x="400538" y="76200"/>
                      </a:cubicBezTo>
                      <a:close/>
                    </a:path>
                  </a:pathLst>
                </a:custGeom>
                <a:solidFill>
                  <a:schemeClr val="accent5">
                    <a:lumMod val="40000"/>
                    <a:lumOff val="60000"/>
                  </a:schemeClr>
                </a:solidFill>
                <a:ln>
                  <a:solidFill>
                    <a:schemeClr val="tx1">
                      <a:lumMod val="75000"/>
                      <a:alpha val="9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 name="TextBox 13"/>
              <p:cNvSpPr txBox="1"/>
              <p:nvPr/>
            </p:nvSpPr>
            <p:spPr>
              <a:xfrm>
                <a:off x="1600200" y="1752600"/>
                <a:ext cx="2209800" cy="369332"/>
              </a:xfrm>
              <a:prstGeom prst="rect">
                <a:avLst/>
              </a:prstGeom>
              <a:noFill/>
            </p:spPr>
            <p:txBody>
              <a:bodyPr wrap="square" rtlCol="0">
                <a:spAutoFit/>
              </a:bodyPr>
              <a:lstStyle/>
              <a:p>
                <a:r>
                  <a:rPr lang="en-US" dirty="0" smtClean="0">
                    <a:latin typeface="+mj-lt"/>
                  </a:rPr>
                  <a:t>zip code boundary</a:t>
                </a:r>
                <a:endParaRPr lang="en-US" dirty="0">
                  <a:latin typeface="+mj-lt"/>
                </a:endParaRPr>
              </a:p>
            </p:txBody>
          </p:sp>
        </p:grpSp>
        <p:sp>
          <p:nvSpPr>
            <p:cNvPr id="28" name="Freeform 27"/>
            <p:cNvSpPr/>
            <p:nvPr/>
          </p:nvSpPr>
          <p:spPr>
            <a:xfrm>
              <a:off x="3745523" y="3434862"/>
              <a:ext cx="2614246" cy="2133600"/>
            </a:xfrm>
            <a:custGeom>
              <a:avLst/>
              <a:gdLst>
                <a:gd name="connsiteX0" fmla="*/ 0 w 2614246"/>
                <a:gd name="connsiteY0" fmla="*/ 0 h 2133600"/>
                <a:gd name="connsiteX1" fmla="*/ 1254369 w 2614246"/>
                <a:gd name="connsiteY1" fmla="*/ 410307 h 2133600"/>
                <a:gd name="connsiteX2" fmla="*/ 2614246 w 2614246"/>
                <a:gd name="connsiteY2" fmla="*/ 2133600 h 2133600"/>
              </a:gdLst>
              <a:ahLst/>
              <a:cxnLst>
                <a:cxn ang="0">
                  <a:pos x="connsiteX0" y="connsiteY0"/>
                </a:cxn>
                <a:cxn ang="0">
                  <a:pos x="connsiteX1" y="connsiteY1"/>
                </a:cxn>
                <a:cxn ang="0">
                  <a:pos x="connsiteX2" y="connsiteY2"/>
                </a:cxn>
              </a:cxnLst>
              <a:rect l="l" t="t" r="r" b="b"/>
              <a:pathLst>
                <a:path w="2614246" h="2133600">
                  <a:moveTo>
                    <a:pt x="0" y="0"/>
                  </a:moveTo>
                  <a:cubicBezTo>
                    <a:pt x="409330" y="27353"/>
                    <a:pt x="818661" y="54707"/>
                    <a:pt x="1254369" y="410307"/>
                  </a:cubicBezTo>
                  <a:cubicBezTo>
                    <a:pt x="1690077" y="765907"/>
                    <a:pt x="2454031" y="2037862"/>
                    <a:pt x="2614246" y="2133600"/>
                  </a:cubicBezTo>
                </a:path>
              </a:pathLst>
            </a:custGeom>
            <a:ln>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0" name="Group 139"/>
            <p:cNvGrpSpPr/>
            <p:nvPr/>
          </p:nvGrpSpPr>
          <p:grpSpPr>
            <a:xfrm>
              <a:off x="2286000" y="2362200"/>
              <a:ext cx="1600202" cy="1676400"/>
              <a:chOff x="2057400" y="2209800"/>
              <a:chExt cx="1600202" cy="1676400"/>
            </a:xfrm>
          </p:grpSpPr>
          <p:cxnSp>
            <p:nvCxnSpPr>
              <p:cNvPr id="9" name="Straight Connector 8"/>
              <p:cNvCxnSpPr/>
              <p:nvPr/>
            </p:nvCxnSpPr>
            <p:spPr>
              <a:xfrm rot="5400000">
                <a:off x="2057400" y="3048000"/>
                <a:ext cx="16764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86000" y="2971800"/>
                <a:ext cx="9144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90800" y="2971800"/>
                <a:ext cx="9144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43200" y="2971800"/>
                <a:ext cx="9144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895600" y="2971800"/>
                <a:ext cx="9144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743200" y="2514600"/>
                <a:ext cx="6096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2743200" y="2667000"/>
                <a:ext cx="609600" cy="2"/>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2590800" y="2819400"/>
                <a:ext cx="762000" cy="1"/>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743200" y="2971800"/>
                <a:ext cx="6096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590800" y="3124200"/>
                <a:ext cx="10668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057400" y="3276600"/>
                <a:ext cx="14478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2590800" y="3429000"/>
                <a:ext cx="1066802"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505201" y="3276601"/>
                <a:ext cx="304801" cy="1"/>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352800" y="3276600"/>
                <a:ext cx="304801" cy="1"/>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400300" y="3238500"/>
                <a:ext cx="3810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4876800" y="3581397"/>
              <a:ext cx="990600" cy="838203"/>
              <a:chOff x="4648200" y="3429000"/>
              <a:chExt cx="990600" cy="838203"/>
            </a:xfrm>
          </p:grpSpPr>
          <p:cxnSp>
            <p:nvCxnSpPr>
              <p:cNvPr id="61" name="Straight Connector 60"/>
              <p:cNvCxnSpPr/>
              <p:nvPr/>
            </p:nvCxnSpPr>
            <p:spPr>
              <a:xfrm rot="5400000">
                <a:off x="4953001" y="3733800"/>
                <a:ext cx="304802" cy="3"/>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838702" y="3848099"/>
                <a:ext cx="838202" cy="5"/>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4648200" y="3581400"/>
                <a:ext cx="9906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4953000" y="3733800"/>
                <a:ext cx="4572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5105400" y="3886200"/>
                <a:ext cx="304800" cy="4"/>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105401" y="3733799"/>
                <a:ext cx="609600" cy="2"/>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5257800" y="3429000"/>
                <a:ext cx="15240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876801" y="3657600"/>
                <a:ext cx="152399"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5257801" y="4038600"/>
                <a:ext cx="152401" cy="6"/>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731368" y="228600"/>
            <a:ext cx="5681265" cy="792162"/>
          </a:xfrm>
        </p:spPr>
        <p:txBody>
          <a:bodyPr>
            <a:normAutofit/>
          </a:bodyPr>
          <a:lstStyle/>
          <a:p>
            <a:r>
              <a:rPr lang="en-US" sz="4000" dirty="0" smtClean="0">
                <a:solidFill>
                  <a:schemeClr val="bg1"/>
                </a:solidFill>
              </a:rPr>
              <a:t>Oregon zip codes</a:t>
            </a:r>
            <a:endParaRPr lang="en-US" sz="4000" dirty="0">
              <a:solidFill>
                <a:schemeClr val="bg1"/>
              </a:solidFill>
            </a:endParaRPr>
          </a:p>
        </p:txBody>
      </p:sp>
      <p:sp>
        <p:nvSpPr>
          <p:cNvPr id="110" name="Flowchart: Summing Junction 109"/>
          <p:cNvSpPr/>
          <p:nvPr/>
        </p:nvSpPr>
        <p:spPr>
          <a:xfrm>
            <a:off x="3886200" y="3276600"/>
            <a:ext cx="304800" cy="304800"/>
          </a:xfrm>
          <a:prstGeom prst="flowChartSummingJunction">
            <a:avLst/>
          </a:prstGeom>
          <a:solidFill>
            <a:schemeClr val="accent4">
              <a:lumMod val="60000"/>
              <a:lumOff val="40000"/>
            </a:schemeClr>
          </a:solidFill>
          <a:ln>
            <a:solidFill>
              <a:schemeClr val="bg2">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2133600" y="3505200"/>
            <a:ext cx="1066800" cy="369332"/>
          </a:xfrm>
          <a:prstGeom prst="rect">
            <a:avLst/>
          </a:prstGeom>
          <a:noFill/>
        </p:spPr>
        <p:txBody>
          <a:bodyPr wrap="square" rtlCol="0">
            <a:spAutoFit/>
          </a:bodyPr>
          <a:lstStyle/>
          <a:p>
            <a:r>
              <a:rPr lang="en-US" dirty="0" smtClean="0">
                <a:latin typeface="+mj-lt"/>
              </a:rPr>
              <a:t>big town</a:t>
            </a:r>
            <a:endParaRPr lang="en-US" dirty="0">
              <a:latin typeface="+mj-lt"/>
            </a:endParaRPr>
          </a:p>
        </p:txBody>
      </p:sp>
      <p:sp>
        <p:nvSpPr>
          <p:cNvPr id="133" name="TextBox 132"/>
          <p:cNvSpPr txBox="1"/>
          <p:nvPr/>
        </p:nvSpPr>
        <p:spPr>
          <a:xfrm>
            <a:off x="5105400" y="3276600"/>
            <a:ext cx="1295400" cy="369332"/>
          </a:xfrm>
          <a:prstGeom prst="rect">
            <a:avLst/>
          </a:prstGeom>
          <a:noFill/>
        </p:spPr>
        <p:txBody>
          <a:bodyPr wrap="square" rtlCol="0">
            <a:spAutoFit/>
          </a:bodyPr>
          <a:lstStyle/>
          <a:p>
            <a:r>
              <a:rPr lang="en-US" dirty="0" smtClean="0">
                <a:latin typeface="+mj-lt"/>
              </a:rPr>
              <a:t>small town</a:t>
            </a:r>
            <a:endParaRPr lang="en-US" dirty="0">
              <a:latin typeface="+mj-lt"/>
            </a:endParaRPr>
          </a:p>
        </p:txBody>
      </p:sp>
      <p:sp>
        <p:nvSpPr>
          <p:cNvPr id="101" name="Flowchart: Summing Junction 100"/>
          <p:cNvSpPr/>
          <p:nvPr/>
        </p:nvSpPr>
        <p:spPr>
          <a:xfrm>
            <a:off x="4572000" y="3657600"/>
            <a:ext cx="304800" cy="304800"/>
          </a:xfrm>
          <a:prstGeom prst="flowChartSummingJunction">
            <a:avLst/>
          </a:prstGeom>
          <a:solidFill>
            <a:schemeClr val="accent4">
              <a:lumMod val="60000"/>
              <a:lumOff val="40000"/>
            </a:schemeClr>
          </a:solidFill>
          <a:ln>
            <a:solidFill>
              <a:schemeClr val="bg2">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810000" y="3962400"/>
            <a:ext cx="1905000" cy="369332"/>
          </a:xfrm>
          <a:prstGeom prst="rect">
            <a:avLst/>
          </a:prstGeom>
          <a:noFill/>
        </p:spPr>
        <p:txBody>
          <a:bodyPr wrap="square" rtlCol="0">
            <a:spAutoFit/>
          </a:bodyPr>
          <a:lstStyle/>
          <a:p>
            <a:r>
              <a:rPr lang="en-US" dirty="0" smtClean="0">
                <a:latin typeface="+mj-lt"/>
              </a:rPr>
              <a:t>geographic center</a:t>
            </a:r>
            <a:endParaRPr lang="en-US" dirty="0">
              <a:latin typeface="+mj-lt"/>
            </a:endParaRPr>
          </a:p>
        </p:txBody>
      </p:sp>
      <p:sp>
        <p:nvSpPr>
          <p:cNvPr id="135" name="TextBox 134"/>
          <p:cNvSpPr txBox="1"/>
          <p:nvPr/>
        </p:nvSpPr>
        <p:spPr>
          <a:xfrm>
            <a:off x="2895600" y="2667000"/>
            <a:ext cx="2362200" cy="646331"/>
          </a:xfrm>
          <a:prstGeom prst="rect">
            <a:avLst/>
          </a:prstGeom>
          <a:noFill/>
        </p:spPr>
        <p:txBody>
          <a:bodyPr wrap="square" rtlCol="0">
            <a:spAutoFit/>
          </a:bodyPr>
          <a:lstStyle/>
          <a:p>
            <a:pPr algn="ctr"/>
            <a:r>
              <a:rPr lang="en-US" dirty="0" smtClean="0">
                <a:latin typeface="+mj-lt"/>
              </a:rPr>
              <a:t>population weighted center</a:t>
            </a:r>
            <a:endParaRPr lang="en-US" dirty="0">
              <a:latin typeface="+mj-lt"/>
            </a:endParaRPr>
          </a:p>
        </p:txBody>
      </p:sp>
      <p:grpSp>
        <p:nvGrpSpPr>
          <p:cNvPr id="195" name="Group 194"/>
          <p:cNvGrpSpPr/>
          <p:nvPr/>
        </p:nvGrpSpPr>
        <p:grpSpPr>
          <a:xfrm>
            <a:off x="3276600" y="2514600"/>
            <a:ext cx="3505200" cy="1905000"/>
            <a:chOff x="3276600" y="2514600"/>
            <a:chExt cx="3505200" cy="1905000"/>
          </a:xfrm>
        </p:grpSpPr>
        <p:grpSp>
          <p:nvGrpSpPr>
            <p:cNvPr id="181" name="Group 180"/>
            <p:cNvGrpSpPr/>
            <p:nvPr/>
          </p:nvGrpSpPr>
          <p:grpSpPr>
            <a:xfrm>
              <a:off x="3276600" y="3733800"/>
              <a:ext cx="2819400" cy="685800"/>
              <a:chOff x="3048000" y="3581400"/>
              <a:chExt cx="2819400" cy="685800"/>
            </a:xfrm>
          </p:grpSpPr>
          <p:sp>
            <p:nvSpPr>
              <p:cNvPr id="136" name="Oval 135"/>
              <p:cNvSpPr/>
              <p:nvPr/>
            </p:nvSpPr>
            <p:spPr>
              <a:xfrm>
                <a:off x="5715000" y="4114800"/>
                <a:ext cx="152400" cy="152400"/>
              </a:xfrm>
              <a:prstGeom prst="ellipse">
                <a:avLst/>
              </a:prstGeom>
              <a:solidFill>
                <a:schemeClr val="accent5">
                  <a:lumMod val="50000"/>
                </a:schemeClr>
              </a:solidFill>
              <a:ln>
                <a:solidFill>
                  <a:schemeClr val="tx1">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48000" y="3581400"/>
                <a:ext cx="152400" cy="152400"/>
              </a:xfrm>
              <a:prstGeom prst="ellipse">
                <a:avLst/>
              </a:prstGeom>
              <a:solidFill>
                <a:schemeClr val="accent5">
                  <a:lumMod val="50000"/>
                </a:schemeClr>
              </a:solidFill>
              <a:ln>
                <a:solidFill>
                  <a:schemeClr val="tx1">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Oval 137"/>
            <p:cNvSpPr/>
            <p:nvPr/>
          </p:nvSpPr>
          <p:spPr>
            <a:xfrm>
              <a:off x="6629400" y="2514600"/>
              <a:ext cx="152400" cy="152400"/>
            </a:xfrm>
            <a:prstGeom prst="ellipse">
              <a:avLst/>
            </a:prstGeom>
            <a:solidFill>
              <a:schemeClr val="accent5">
                <a:lumMod val="50000"/>
              </a:schemeClr>
            </a:solidFill>
            <a:ln>
              <a:solidFill>
                <a:schemeClr val="tx1">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5867400" y="2221468"/>
            <a:ext cx="1676400" cy="369332"/>
          </a:xfrm>
          <a:prstGeom prst="rect">
            <a:avLst/>
          </a:prstGeom>
          <a:noFill/>
        </p:spPr>
        <p:txBody>
          <a:bodyPr wrap="square" rtlCol="0">
            <a:spAutoFit/>
          </a:bodyPr>
          <a:lstStyle/>
          <a:p>
            <a:r>
              <a:rPr lang="en-US" dirty="0" smtClean="0">
                <a:latin typeface="+mj-lt"/>
              </a:rPr>
              <a:t>weather station</a:t>
            </a:r>
            <a:endParaRPr lang="en-US" dirty="0">
              <a:latin typeface="+mj-lt"/>
            </a:endParaRPr>
          </a:p>
        </p:txBody>
      </p:sp>
      <p:grpSp>
        <p:nvGrpSpPr>
          <p:cNvPr id="182" name="Group 181"/>
          <p:cNvGrpSpPr/>
          <p:nvPr/>
        </p:nvGrpSpPr>
        <p:grpSpPr>
          <a:xfrm>
            <a:off x="3276600" y="3733800"/>
            <a:ext cx="2819400" cy="685800"/>
            <a:chOff x="3200400" y="3581400"/>
            <a:chExt cx="2819400" cy="685800"/>
          </a:xfrm>
        </p:grpSpPr>
        <p:sp>
          <p:nvSpPr>
            <p:cNvPr id="177" name="Oval 176"/>
            <p:cNvSpPr/>
            <p:nvPr/>
          </p:nvSpPr>
          <p:spPr>
            <a:xfrm>
              <a:off x="3200400" y="3581400"/>
              <a:ext cx="152400" cy="152400"/>
            </a:xfrm>
            <a:prstGeom prst="ellipse">
              <a:avLst/>
            </a:prstGeom>
            <a:solidFill>
              <a:schemeClr val="accent5">
                <a:lumMod val="50000"/>
              </a:schemeClr>
            </a:solidFill>
            <a:ln>
              <a:solidFill>
                <a:srgbClr val="00FFFF">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5867400" y="4114800"/>
              <a:ext cx="152400" cy="152400"/>
            </a:xfrm>
            <a:prstGeom prst="ellipse">
              <a:avLst/>
            </a:prstGeom>
            <a:solidFill>
              <a:schemeClr val="accent5">
                <a:lumMod val="50000"/>
              </a:schemeClr>
            </a:solidFill>
            <a:ln>
              <a:solidFill>
                <a:srgbClr val="00FFFF">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extBox 178"/>
          <p:cNvSpPr txBox="1"/>
          <p:nvPr/>
        </p:nvSpPr>
        <p:spPr>
          <a:xfrm>
            <a:off x="3200400" y="3810000"/>
            <a:ext cx="2133600" cy="369332"/>
          </a:xfrm>
          <a:prstGeom prst="rect">
            <a:avLst/>
          </a:prstGeom>
          <a:noFill/>
        </p:spPr>
        <p:txBody>
          <a:bodyPr wrap="square" rtlCol="0">
            <a:spAutoFit/>
          </a:bodyPr>
          <a:lstStyle/>
          <a:p>
            <a:r>
              <a:rPr lang="en-US" dirty="0" smtClean="0">
                <a:latin typeface="+mj-lt"/>
              </a:rPr>
              <a:t>w1 = 1 - d1/(d1 + d2)</a:t>
            </a:r>
            <a:endParaRPr lang="en-US" dirty="0">
              <a:latin typeface="+mj-lt"/>
            </a:endParaRPr>
          </a:p>
        </p:txBody>
      </p:sp>
      <p:sp>
        <p:nvSpPr>
          <p:cNvPr id="180" name="TextBox 179"/>
          <p:cNvSpPr txBox="1"/>
          <p:nvPr/>
        </p:nvSpPr>
        <p:spPr>
          <a:xfrm>
            <a:off x="5867400" y="4355069"/>
            <a:ext cx="2362200" cy="369332"/>
          </a:xfrm>
          <a:prstGeom prst="rect">
            <a:avLst/>
          </a:prstGeom>
          <a:noFill/>
        </p:spPr>
        <p:txBody>
          <a:bodyPr wrap="square" rtlCol="0">
            <a:spAutoFit/>
          </a:bodyPr>
          <a:lstStyle/>
          <a:p>
            <a:r>
              <a:rPr lang="en-US" dirty="0" smtClean="0">
                <a:latin typeface="+mj-lt"/>
              </a:rPr>
              <a:t>w2 = 1 - d2/(d1 + d2)</a:t>
            </a:r>
          </a:p>
        </p:txBody>
      </p:sp>
      <p:grpSp>
        <p:nvGrpSpPr>
          <p:cNvPr id="188" name="Group 187"/>
          <p:cNvGrpSpPr/>
          <p:nvPr/>
        </p:nvGrpSpPr>
        <p:grpSpPr>
          <a:xfrm>
            <a:off x="3352800" y="3352800"/>
            <a:ext cx="685800" cy="457200"/>
            <a:chOff x="3124200" y="3200400"/>
            <a:chExt cx="685800" cy="457200"/>
          </a:xfrm>
        </p:grpSpPr>
        <p:cxnSp>
          <p:nvCxnSpPr>
            <p:cNvPr id="157" name="Straight Connector 156"/>
            <p:cNvCxnSpPr/>
            <p:nvPr/>
          </p:nvCxnSpPr>
          <p:spPr>
            <a:xfrm flipV="1">
              <a:off x="3124200" y="3276600"/>
              <a:ext cx="6858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3124200" y="3200400"/>
              <a:ext cx="457200" cy="369332"/>
            </a:xfrm>
            <a:prstGeom prst="rect">
              <a:avLst/>
            </a:prstGeom>
            <a:noFill/>
          </p:spPr>
          <p:txBody>
            <a:bodyPr wrap="square" rtlCol="0">
              <a:spAutoFit/>
            </a:bodyPr>
            <a:lstStyle/>
            <a:p>
              <a:r>
                <a:rPr lang="en-US" dirty="0" smtClean="0">
                  <a:latin typeface="+mj-lt"/>
                </a:rPr>
                <a:t>d1</a:t>
              </a:r>
              <a:endParaRPr lang="en-US" dirty="0">
                <a:latin typeface="+mj-lt"/>
              </a:endParaRPr>
            </a:p>
          </p:txBody>
        </p:sp>
      </p:grpSp>
      <p:grpSp>
        <p:nvGrpSpPr>
          <p:cNvPr id="190" name="Group 189"/>
          <p:cNvGrpSpPr/>
          <p:nvPr/>
        </p:nvGrpSpPr>
        <p:grpSpPr>
          <a:xfrm>
            <a:off x="4038600" y="3429000"/>
            <a:ext cx="1981200" cy="914400"/>
            <a:chOff x="3810000" y="3276600"/>
            <a:chExt cx="1981200" cy="914400"/>
          </a:xfrm>
        </p:grpSpPr>
        <p:cxnSp>
          <p:nvCxnSpPr>
            <p:cNvPr id="161" name="Straight Connector 160"/>
            <p:cNvCxnSpPr/>
            <p:nvPr/>
          </p:nvCxnSpPr>
          <p:spPr>
            <a:xfrm>
              <a:off x="3810000" y="3276600"/>
              <a:ext cx="1981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4648200" y="3429000"/>
              <a:ext cx="457200" cy="369332"/>
            </a:xfrm>
            <a:prstGeom prst="rect">
              <a:avLst/>
            </a:prstGeom>
            <a:noFill/>
          </p:spPr>
          <p:txBody>
            <a:bodyPr wrap="square" rtlCol="0">
              <a:spAutoFit/>
            </a:bodyPr>
            <a:lstStyle/>
            <a:p>
              <a:r>
                <a:rPr lang="en-US" dirty="0" smtClean="0">
                  <a:latin typeface="+mj-lt"/>
                </a:rPr>
                <a:t>d2</a:t>
              </a:r>
              <a:endParaRPr lang="en-US" dirty="0">
                <a:latin typeface="+mj-lt"/>
              </a:endParaRPr>
            </a:p>
          </p:txBody>
        </p:sp>
      </p:grpSp>
      <p:grpSp>
        <p:nvGrpSpPr>
          <p:cNvPr id="196" name="Group 195"/>
          <p:cNvGrpSpPr/>
          <p:nvPr/>
        </p:nvGrpSpPr>
        <p:grpSpPr>
          <a:xfrm>
            <a:off x="4038600" y="2590801"/>
            <a:ext cx="2667000" cy="838200"/>
            <a:chOff x="4038600" y="2590801"/>
            <a:chExt cx="2667000" cy="838200"/>
          </a:xfrm>
        </p:grpSpPr>
        <p:cxnSp>
          <p:nvCxnSpPr>
            <p:cNvPr id="146" name="Straight Connector 145"/>
            <p:cNvCxnSpPr/>
            <p:nvPr/>
          </p:nvCxnSpPr>
          <p:spPr>
            <a:xfrm flipV="1">
              <a:off x="4038600" y="2590801"/>
              <a:ext cx="26670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5029200" y="2667000"/>
              <a:ext cx="457200" cy="369332"/>
            </a:xfrm>
            <a:prstGeom prst="rect">
              <a:avLst/>
            </a:prstGeom>
            <a:noFill/>
          </p:spPr>
          <p:txBody>
            <a:bodyPr wrap="square" rtlCol="0">
              <a:spAutoFit/>
            </a:bodyPr>
            <a:lstStyle/>
            <a:p>
              <a:r>
                <a:rPr lang="en-US" dirty="0" smtClean="0">
                  <a:latin typeface="+mj-lt"/>
                </a:rPr>
                <a:t>d3</a:t>
              </a:r>
              <a:endParaRPr lang="en-US" dirty="0">
                <a:latin typeface="+mj-lt"/>
              </a:endParaRPr>
            </a:p>
          </p:txBody>
        </p:sp>
      </p:grpSp>
      <p:graphicFrame>
        <p:nvGraphicFramePr>
          <p:cNvPr id="191" name="Diagram 190"/>
          <p:cNvGraphicFramePr/>
          <p:nvPr/>
        </p:nvGraphicFramePr>
        <p:xfrm>
          <a:off x="914400" y="2743200"/>
          <a:ext cx="2895600" cy="144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8" name="Group 197"/>
          <p:cNvGrpSpPr/>
          <p:nvPr/>
        </p:nvGrpSpPr>
        <p:grpSpPr>
          <a:xfrm>
            <a:off x="3048001" y="1600200"/>
            <a:ext cx="3048000" cy="3657600"/>
            <a:chOff x="272143" y="1600200"/>
            <a:chExt cx="2664823" cy="3657600"/>
          </a:xfrm>
        </p:grpSpPr>
        <p:pic>
          <p:nvPicPr>
            <p:cNvPr id="1026" name="Picture 2" descr="C:\Documents and Settings\DJRUBADO\Desktop\Heat Presentation\Photos &amp; Images\random num table2.gif"/>
            <p:cNvPicPr>
              <a:picLocks noChangeAspect="1" noChangeArrowheads="1"/>
            </p:cNvPicPr>
            <p:nvPr/>
          </p:nvPicPr>
          <p:blipFill>
            <a:blip r:embed="rId9" cstate="screen">
              <a:duotone>
                <a:schemeClr val="accent4">
                  <a:shade val="45000"/>
                  <a:satMod val="135000"/>
                </a:schemeClr>
                <a:prstClr val="white"/>
              </a:duotone>
            </a:blip>
            <a:srcRect/>
            <a:stretch>
              <a:fillRect/>
            </a:stretch>
          </p:blipFill>
          <p:spPr bwMode="auto">
            <a:xfrm>
              <a:off x="272143" y="1600200"/>
              <a:ext cx="2664823" cy="3657600"/>
            </a:xfrm>
            <a:prstGeom prst="rect">
              <a:avLst/>
            </a:prstGeom>
            <a:solidFill>
              <a:srgbClr val="FFFFFF">
                <a:shade val="85000"/>
              </a:srgbClr>
            </a:solidFill>
            <a:ln w="190500" cap="rnd">
              <a:no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197" name="TextBox 196"/>
            <p:cNvSpPr txBox="1"/>
            <p:nvPr/>
          </p:nvSpPr>
          <p:spPr>
            <a:xfrm>
              <a:off x="304800" y="1600200"/>
              <a:ext cx="2590800" cy="954107"/>
            </a:xfrm>
            <a:prstGeom prst="rect">
              <a:avLst/>
            </a:prstGeom>
            <a:noFill/>
          </p:spPr>
          <p:txBody>
            <a:bodyPr wrap="square" rtlCol="0">
              <a:spAutoFit/>
            </a:bodyPr>
            <a:lstStyle/>
            <a:p>
              <a:pPr algn="ctr"/>
              <a:r>
                <a:rPr lang="en-US" sz="2800" dirty="0" smtClean="0">
                  <a:solidFill>
                    <a:schemeClr val="bg1"/>
                  </a:solidFill>
                  <a:effectLst>
                    <a:outerShdw blurRad="50800" dist="38100" dir="2700000" algn="tl" rotWithShape="0">
                      <a:prstClr val="black">
                        <a:alpha val="40000"/>
                      </a:prstClr>
                    </a:outerShdw>
                  </a:effectLst>
                  <a:latin typeface="+mj-lt"/>
                </a:rPr>
                <a:t>daily hospital admission counts</a:t>
              </a:r>
            </a:p>
          </p:txBody>
        </p:sp>
      </p:grpSp>
      <p:grpSp>
        <p:nvGrpSpPr>
          <p:cNvPr id="199" name="Group 198"/>
          <p:cNvGrpSpPr/>
          <p:nvPr/>
        </p:nvGrpSpPr>
        <p:grpSpPr>
          <a:xfrm>
            <a:off x="3048000" y="1600200"/>
            <a:ext cx="3048000" cy="3657600"/>
            <a:chOff x="272143" y="1600200"/>
            <a:chExt cx="2664823" cy="3657600"/>
          </a:xfrm>
        </p:grpSpPr>
        <p:pic>
          <p:nvPicPr>
            <p:cNvPr id="200" name="Picture 2" descr="C:\Documents and Settings\DJRUBADO\Desktop\Heat Presentation\Photos &amp; Images\random num table2.gif"/>
            <p:cNvPicPr>
              <a:picLocks noChangeAspect="1" noChangeArrowheads="1"/>
            </p:cNvPicPr>
            <p:nvPr/>
          </p:nvPicPr>
          <p:blipFill>
            <a:blip r:embed="rId9" cstate="screen">
              <a:duotone>
                <a:schemeClr val="accent4">
                  <a:shade val="45000"/>
                  <a:satMod val="135000"/>
                </a:schemeClr>
                <a:prstClr val="white"/>
              </a:duotone>
            </a:blip>
            <a:srcRect/>
            <a:stretch>
              <a:fillRect/>
            </a:stretch>
          </p:blipFill>
          <p:spPr bwMode="auto">
            <a:xfrm>
              <a:off x="272143" y="1600200"/>
              <a:ext cx="2664823" cy="3657600"/>
            </a:xfrm>
            <a:prstGeom prst="rect">
              <a:avLst/>
            </a:prstGeom>
            <a:solidFill>
              <a:srgbClr val="FFFFFF">
                <a:shade val="85000"/>
              </a:srgbClr>
            </a:solidFill>
            <a:ln w="190500" cap="rnd">
              <a:no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01" name="TextBox 200"/>
            <p:cNvSpPr txBox="1"/>
            <p:nvPr/>
          </p:nvSpPr>
          <p:spPr>
            <a:xfrm>
              <a:off x="304800" y="1600200"/>
              <a:ext cx="2590800" cy="954107"/>
            </a:xfrm>
            <a:prstGeom prst="rect">
              <a:avLst/>
            </a:prstGeom>
            <a:noFill/>
          </p:spPr>
          <p:txBody>
            <a:bodyPr wrap="square" rtlCol="0">
              <a:spAutoFit/>
            </a:bodyPr>
            <a:lstStyle/>
            <a:p>
              <a:pPr algn="ctr"/>
              <a:r>
                <a:rPr lang="en-US" sz="2800" dirty="0" smtClean="0">
                  <a:solidFill>
                    <a:schemeClr val="bg1"/>
                  </a:solidFill>
                  <a:effectLst>
                    <a:outerShdw blurRad="50800" dist="38100" dir="2700000" algn="tl" rotWithShape="0">
                      <a:prstClr val="black">
                        <a:alpha val="40000"/>
                      </a:prstClr>
                    </a:outerShdw>
                  </a:effectLst>
                  <a:latin typeface="+mj-lt"/>
                </a:rPr>
                <a:t>daily mortality counts</a:t>
              </a:r>
            </a:p>
          </p:txBody>
        </p:sp>
      </p:grpSp>
      <p:grpSp>
        <p:nvGrpSpPr>
          <p:cNvPr id="210" name="Group 209"/>
          <p:cNvGrpSpPr/>
          <p:nvPr/>
        </p:nvGrpSpPr>
        <p:grpSpPr>
          <a:xfrm>
            <a:off x="3050177" y="1600200"/>
            <a:ext cx="3045823" cy="3657600"/>
            <a:chOff x="-1900646" y="381000"/>
            <a:chExt cx="2664823" cy="3657600"/>
          </a:xfrm>
        </p:grpSpPr>
        <p:pic>
          <p:nvPicPr>
            <p:cNvPr id="208" name="Picture 2" descr="C:\Documents and Settings\DJRUBADO\Desktop\Heat Presentation\Photos &amp; Images\random num table2.gif"/>
            <p:cNvPicPr>
              <a:picLocks noChangeAspect="1" noChangeArrowheads="1"/>
            </p:cNvPicPr>
            <p:nvPr/>
          </p:nvPicPr>
          <p:blipFill>
            <a:blip r:embed="rId9" cstate="screen">
              <a:duotone>
                <a:schemeClr val="accent4">
                  <a:shade val="45000"/>
                  <a:satMod val="135000"/>
                </a:schemeClr>
                <a:prstClr val="white"/>
              </a:duotone>
            </a:blip>
            <a:srcRect/>
            <a:stretch>
              <a:fillRect/>
            </a:stretch>
          </p:blipFill>
          <p:spPr bwMode="auto">
            <a:xfrm>
              <a:off x="-1900646" y="381000"/>
              <a:ext cx="2664823" cy="3657600"/>
            </a:xfrm>
            <a:prstGeom prst="rect">
              <a:avLst/>
            </a:prstGeom>
            <a:solidFill>
              <a:srgbClr val="FFFFFF">
                <a:shade val="85000"/>
              </a:srgbClr>
            </a:solidFill>
            <a:ln w="190500" cap="rnd">
              <a:no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09" name="TextBox 208"/>
            <p:cNvSpPr txBox="1"/>
            <p:nvPr/>
          </p:nvSpPr>
          <p:spPr>
            <a:xfrm>
              <a:off x="-1867989" y="381000"/>
              <a:ext cx="2590800" cy="1384995"/>
            </a:xfrm>
            <a:prstGeom prst="rect">
              <a:avLst/>
            </a:prstGeom>
            <a:noFill/>
          </p:spPr>
          <p:txBody>
            <a:bodyPr wrap="square" rtlCol="0">
              <a:spAutoFit/>
            </a:bodyPr>
            <a:lstStyle/>
            <a:p>
              <a:pPr algn="ctr"/>
              <a:r>
                <a:rPr lang="en-US" sz="2800" dirty="0" smtClean="0">
                  <a:solidFill>
                    <a:schemeClr val="bg1"/>
                  </a:solidFill>
                  <a:effectLst>
                    <a:outerShdw blurRad="50800" dist="38100" dir="2700000" algn="tl" rotWithShape="0">
                      <a:prstClr val="black">
                        <a:alpha val="40000"/>
                      </a:prstClr>
                    </a:outerShdw>
                  </a:effectLst>
                  <a:latin typeface="+mj-lt"/>
                </a:rPr>
                <a:t>Census zip code population estimates</a:t>
              </a:r>
            </a:p>
          </p:txBody>
        </p:sp>
      </p:grpSp>
      <p:grpSp>
        <p:nvGrpSpPr>
          <p:cNvPr id="212" name="Group 211"/>
          <p:cNvGrpSpPr/>
          <p:nvPr/>
        </p:nvGrpSpPr>
        <p:grpSpPr>
          <a:xfrm>
            <a:off x="3048000" y="1600200"/>
            <a:ext cx="3048000" cy="3657600"/>
            <a:chOff x="4876800" y="2571750"/>
            <a:chExt cx="3124200" cy="4114800"/>
          </a:xfrm>
        </p:grpSpPr>
        <p:pic>
          <p:nvPicPr>
            <p:cNvPr id="1027" name="Picture 3" descr="C:\Documents and Settings\DJRUBADO\Desktop\Heat Presentation\Photos &amp; Images\random num table3.gif"/>
            <p:cNvPicPr>
              <a:picLocks noChangeAspect="1" noChangeArrowheads="1"/>
            </p:cNvPicPr>
            <p:nvPr/>
          </p:nvPicPr>
          <p:blipFill>
            <a:blip r:embed="rId10" cstate="screen">
              <a:duotone>
                <a:schemeClr val="accent4">
                  <a:shade val="45000"/>
                  <a:satMod val="135000"/>
                </a:schemeClr>
                <a:prstClr val="white"/>
              </a:duotone>
            </a:blip>
            <a:srcRect l="11014" t="1754" r="13724" b="3509"/>
            <a:stretch>
              <a:fillRect/>
            </a:stretch>
          </p:blipFill>
          <p:spPr bwMode="auto">
            <a:xfrm>
              <a:off x="4876800" y="2571750"/>
              <a:ext cx="3124200" cy="4114800"/>
            </a:xfrm>
            <a:prstGeom prst="rect">
              <a:avLst/>
            </a:prstGeom>
            <a:noFill/>
          </p:spPr>
        </p:pic>
        <p:sp>
          <p:nvSpPr>
            <p:cNvPr id="211" name="TextBox 210"/>
            <p:cNvSpPr txBox="1"/>
            <p:nvPr/>
          </p:nvSpPr>
          <p:spPr>
            <a:xfrm>
              <a:off x="4963583" y="2660868"/>
              <a:ext cx="2961217" cy="1073370"/>
            </a:xfrm>
            <a:prstGeom prst="rect">
              <a:avLst/>
            </a:prstGeom>
            <a:noFill/>
          </p:spPr>
          <p:txBody>
            <a:bodyPr wrap="square" rtlCol="0">
              <a:spAutoFit/>
            </a:bodyPr>
            <a:lstStyle/>
            <a:p>
              <a:pPr algn="ctr"/>
              <a:r>
                <a:rPr lang="en-US" sz="2800" dirty="0" smtClean="0">
                  <a:solidFill>
                    <a:schemeClr val="bg1"/>
                  </a:solidFill>
                  <a:effectLst>
                    <a:outerShdw blurRad="50800" dist="38100" dir="2700000" algn="tl" rotWithShape="0">
                      <a:prstClr val="black">
                        <a:alpha val="40000"/>
                      </a:prstClr>
                    </a:outerShdw>
                  </a:effectLst>
                  <a:latin typeface="+mj-lt"/>
                </a:rPr>
                <a:t>weather station data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0" fill="hold" nodeType="clickEffect">
                                  <p:stCondLst>
                                    <p:cond delay="0"/>
                                  </p:stCondLst>
                                  <p:childTnLst>
                                    <p:anim calcmode="lin" valueType="num">
                                      <p:cBhvr>
                                        <p:cTn id="10" dur="500"/>
                                        <p:tgtEl>
                                          <p:spTgt spid="198"/>
                                        </p:tgtEl>
                                        <p:attrNameLst>
                                          <p:attrName>ppt_w</p:attrName>
                                        </p:attrNameLst>
                                      </p:cBhvr>
                                      <p:tavLst>
                                        <p:tav tm="0">
                                          <p:val>
                                            <p:strVal val="ppt_w"/>
                                          </p:val>
                                        </p:tav>
                                        <p:tav tm="100000">
                                          <p:val>
                                            <p:fltVal val="0"/>
                                          </p:val>
                                        </p:tav>
                                      </p:tavLst>
                                    </p:anim>
                                    <p:anim calcmode="lin" valueType="num">
                                      <p:cBhvr>
                                        <p:cTn id="11" dur="500"/>
                                        <p:tgtEl>
                                          <p:spTgt spid="198"/>
                                        </p:tgtEl>
                                        <p:attrNameLst>
                                          <p:attrName>ppt_h</p:attrName>
                                        </p:attrNameLst>
                                      </p:cBhvr>
                                      <p:tavLst>
                                        <p:tav tm="0">
                                          <p:val>
                                            <p:strVal val="ppt_h"/>
                                          </p:val>
                                        </p:tav>
                                        <p:tav tm="100000">
                                          <p:val>
                                            <p:fltVal val="0"/>
                                          </p:val>
                                        </p:tav>
                                      </p:tavLst>
                                    </p:anim>
                                    <p:animEffect transition="out" filter="fade">
                                      <p:cBhvr>
                                        <p:cTn id="12" dur="500"/>
                                        <p:tgtEl>
                                          <p:spTgt spid="198"/>
                                        </p:tgtEl>
                                      </p:cBhvr>
                                    </p:animEffect>
                                    <p:set>
                                      <p:cBhvr>
                                        <p:cTn id="13" dur="1" fill="hold">
                                          <p:stCondLst>
                                            <p:cond delay="499"/>
                                          </p:stCondLst>
                                        </p:cTn>
                                        <p:tgtEl>
                                          <p:spTgt spid="19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500"/>
                                        <p:tgtEl>
                                          <p:spTgt spid="199"/>
                                        </p:tgtEl>
                                        <p:attrNameLst>
                                          <p:attrName>ppt_w</p:attrName>
                                        </p:attrNameLst>
                                      </p:cBhvr>
                                      <p:tavLst>
                                        <p:tav tm="0">
                                          <p:val>
                                            <p:strVal val="ppt_w"/>
                                          </p:val>
                                        </p:tav>
                                        <p:tav tm="100000">
                                          <p:val>
                                            <p:fltVal val="0"/>
                                          </p:val>
                                        </p:tav>
                                      </p:tavLst>
                                    </p:anim>
                                    <p:anim calcmode="lin" valueType="num">
                                      <p:cBhvr>
                                        <p:cTn id="22" dur="500"/>
                                        <p:tgtEl>
                                          <p:spTgt spid="199"/>
                                        </p:tgtEl>
                                        <p:attrNameLst>
                                          <p:attrName>ppt_h</p:attrName>
                                        </p:attrNameLst>
                                      </p:cBhvr>
                                      <p:tavLst>
                                        <p:tav tm="0">
                                          <p:val>
                                            <p:strVal val="ppt_h"/>
                                          </p:val>
                                        </p:tav>
                                        <p:tav tm="100000">
                                          <p:val>
                                            <p:fltVal val="0"/>
                                          </p:val>
                                        </p:tav>
                                      </p:tavLst>
                                    </p:anim>
                                    <p:animEffect transition="out" filter="fade">
                                      <p:cBhvr>
                                        <p:cTn id="23" dur="500"/>
                                        <p:tgtEl>
                                          <p:spTgt spid="199"/>
                                        </p:tgtEl>
                                      </p:cBhvr>
                                    </p:animEffect>
                                    <p:set>
                                      <p:cBhvr>
                                        <p:cTn id="24" dur="1" fill="hold">
                                          <p:stCondLst>
                                            <p:cond delay="499"/>
                                          </p:stCondLst>
                                        </p:cTn>
                                        <p:tgtEl>
                                          <p:spTgt spid="19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0" fill="hold" nodeType="clickEffect">
                                  <p:stCondLst>
                                    <p:cond delay="0"/>
                                  </p:stCondLst>
                                  <p:childTnLst>
                                    <p:anim calcmode="lin" valueType="num">
                                      <p:cBhvr>
                                        <p:cTn id="32" dur="500"/>
                                        <p:tgtEl>
                                          <p:spTgt spid="210"/>
                                        </p:tgtEl>
                                        <p:attrNameLst>
                                          <p:attrName>ppt_w</p:attrName>
                                        </p:attrNameLst>
                                      </p:cBhvr>
                                      <p:tavLst>
                                        <p:tav tm="0">
                                          <p:val>
                                            <p:strVal val="ppt_w"/>
                                          </p:val>
                                        </p:tav>
                                        <p:tav tm="100000">
                                          <p:val>
                                            <p:fltVal val="0"/>
                                          </p:val>
                                        </p:tav>
                                      </p:tavLst>
                                    </p:anim>
                                    <p:anim calcmode="lin" valueType="num">
                                      <p:cBhvr>
                                        <p:cTn id="33" dur="500"/>
                                        <p:tgtEl>
                                          <p:spTgt spid="210"/>
                                        </p:tgtEl>
                                        <p:attrNameLst>
                                          <p:attrName>ppt_h</p:attrName>
                                        </p:attrNameLst>
                                      </p:cBhvr>
                                      <p:tavLst>
                                        <p:tav tm="0">
                                          <p:val>
                                            <p:strVal val="ppt_h"/>
                                          </p:val>
                                        </p:tav>
                                        <p:tav tm="100000">
                                          <p:val>
                                            <p:fltVal val="0"/>
                                          </p:val>
                                        </p:tav>
                                      </p:tavLst>
                                    </p:anim>
                                    <p:animEffect transition="out" filter="fade">
                                      <p:cBhvr>
                                        <p:cTn id="34" dur="500"/>
                                        <p:tgtEl>
                                          <p:spTgt spid="210"/>
                                        </p:tgtEl>
                                      </p:cBhvr>
                                    </p:animEffect>
                                    <p:set>
                                      <p:cBhvr>
                                        <p:cTn id="35" dur="1" fill="hold">
                                          <p:stCondLst>
                                            <p:cond delay="499"/>
                                          </p:stCondLst>
                                        </p:cTn>
                                        <p:tgtEl>
                                          <p:spTgt spid="2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212"/>
                                        </p:tgtEl>
                                      </p:cBhvr>
                                    </p:animEffect>
                                    <p:set>
                                      <p:cBhvr>
                                        <p:cTn id="44" dur="1" fill="hold">
                                          <p:stCondLst>
                                            <p:cond delay="499"/>
                                          </p:stCondLst>
                                        </p:cTn>
                                        <p:tgtEl>
                                          <p:spTgt spid="212"/>
                                        </p:tgtEl>
                                        <p:attrNameLst>
                                          <p:attrName>style.visibility</p:attrName>
                                        </p:attrNameLst>
                                      </p:cBhvr>
                                      <p:to>
                                        <p:strVal val="hidden"/>
                                      </p:to>
                                    </p:set>
                                  </p:childTnLst>
                                </p:cTn>
                              </p:par>
                              <p:par>
                                <p:cTn id="45" presetID="53" presetClass="entr" presetSubtype="0" fill="hold" nodeType="withEffect">
                                  <p:stCondLst>
                                    <p:cond delay="1000"/>
                                  </p:stCondLst>
                                  <p:childTnLst>
                                    <p:set>
                                      <p:cBhvr>
                                        <p:cTn id="46" dur="1" fill="hold">
                                          <p:stCondLst>
                                            <p:cond delay="0"/>
                                          </p:stCondLst>
                                        </p:cTn>
                                        <p:tgtEl>
                                          <p:spTgt spid="194"/>
                                        </p:tgtEl>
                                        <p:attrNameLst>
                                          <p:attrName>style.visibility</p:attrName>
                                        </p:attrNameLst>
                                      </p:cBhvr>
                                      <p:to>
                                        <p:strVal val="visible"/>
                                      </p:to>
                                    </p:set>
                                    <p:anim calcmode="lin" valueType="num">
                                      <p:cBhvr>
                                        <p:cTn id="47" dur="500" fill="hold"/>
                                        <p:tgtEl>
                                          <p:spTgt spid="194"/>
                                        </p:tgtEl>
                                        <p:attrNameLst>
                                          <p:attrName>ppt_w</p:attrName>
                                        </p:attrNameLst>
                                      </p:cBhvr>
                                      <p:tavLst>
                                        <p:tav tm="0">
                                          <p:val>
                                            <p:fltVal val="0"/>
                                          </p:val>
                                        </p:tav>
                                        <p:tav tm="100000">
                                          <p:val>
                                            <p:strVal val="#ppt_w"/>
                                          </p:val>
                                        </p:tav>
                                      </p:tavLst>
                                    </p:anim>
                                    <p:anim calcmode="lin" valueType="num">
                                      <p:cBhvr>
                                        <p:cTn id="48" dur="500" fill="hold"/>
                                        <p:tgtEl>
                                          <p:spTgt spid="194"/>
                                        </p:tgtEl>
                                        <p:attrNameLst>
                                          <p:attrName>ppt_h</p:attrName>
                                        </p:attrNameLst>
                                      </p:cBhvr>
                                      <p:tavLst>
                                        <p:tav tm="0">
                                          <p:val>
                                            <p:fltVal val="0"/>
                                          </p:val>
                                        </p:tav>
                                        <p:tav tm="100000">
                                          <p:val>
                                            <p:strVal val="#ppt_h"/>
                                          </p:val>
                                        </p:tav>
                                      </p:tavLst>
                                    </p:anim>
                                    <p:animEffect transition="in" filter="fade">
                                      <p:cBhvr>
                                        <p:cTn id="49" dur="500"/>
                                        <p:tgtEl>
                                          <p:spTgt spid="194"/>
                                        </p:tgtEl>
                                      </p:cBhvr>
                                    </p:animEffect>
                                  </p:childTnLst>
                                </p:cTn>
                              </p:par>
                              <p:par>
                                <p:cTn id="50" presetID="53" presetClass="entr" presetSubtype="0" fill="hold" grpId="0" nodeType="withEffect">
                                  <p:stCondLst>
                                    <p:cond delay="1000"/>
                                  </p:stCondLst>
                                  <p:childTnLst>
                                    <p:set>
                                      <p:cBhvr>
                                        <p:cTn id="51" dur="1" fill="hold">
                                          <p:stCondLst>
                                            <p:cond delay="0"/>
                                          </p:stCondLst>
                                        </p:cTn>
                                        <p:tgtEl>
                                          <p:spTgt spid="133"/>
                                        </p:tgtEl>
                                        <p:attrNameLst>
                                          <p:attrName>style.visibility</p:attrName>
                                        </p:attrNameLst>
                                      </p:cBhvr>
                                      <p:to>
                                        <p:strVal val="visible"/>
                                      </p:to>
                                    </p:set>
                                    <p:anim calcmode="lin" valueType="num">
                                      <p:cBhvr>
                                        <p:cTn id="52" dur="500" fill="hold"/>
                                        <p:tgtEl>
                                          <p:spTgt spid="133"/>
                                        </p:tgtEl>
                                        <p:attrNameLst>
                                          <p:attrName>ppt_w</p:attrName>
                                        </p:attrNameLst>
                                      </p:cBhvr>
                                      <p:tavLst>
                                        <p:tav tm="0">
                                          <p:val>
                                            <p:fltVal val="0"/>
                                          </p:val>
                                        </p:tav>
                                        <p:tav tm="100000">
                                          <p:val>
                                            <p:strVal val="#ppt_w"/>
                                          </p:val>
                                        </p:tav>
                                      </p:tavLst>
                                    </p:anim>
                                    <p:anim calcmode="lin" valueType="num">
                                      <p:cBhvr>
                                        <p:cTn id="53" dur="500" fill="hold"/>
                                        <p:tgtEl>
                                          <p:spTgt spid="133"/>
                                        </p:tgtEl>
                                        <p:attrNameLst>
                                          <p:attrName>ppt_h</p:attrName>
                                        </p:attrNameLst>
                                      </p:cBhvr>
                                      <p:tavLst>
                                        <p:tav tm="0">
                                          <p:val>
                                            <p:fltVal val="0"/>
                                          </p:val>
                                        </p:tav>
                                        <p:tav tm="100000">
                                          <p:val>
                                            <p:strVal val="#ppt_h"/>
                                          </p:val>
                                        </p:tav>
                                      </p:tavLst>
                                    </p:anim>
                                    <p:animEffect transition="in" filter="fade">
                                      <p:cBhvr>
                                        <p:cTn id="54" dur="500"/>
                                        <p:tgtEl>
                                          <p:spTgt spid="133"/>
                                        </p:tgtEl>
                                      </p:cBhvr>
                                    </p:animEffect>
                                  </p:childTnLst>
                                </p:cTn>
                              </p:par>
                              <p:par>
                                <p:cTn id="55" presetID="53" presetClass="entr" presetSubtype="0" fill="hold" grpId="0" nodeType="withEffect">
                                  <p:stCondLst>
                                    <p:cond delay="1000"/>
                                  </p:stCondLst>
                                  <p:childTnLst>
                                    <p:set>
                                      <p:cBhvr>
                                        <p:cTn id="56" dur="1" fill="hold">
                                          <p:stCondLst>
                                            <p:cond delay="0"/>
                                          </p:stCondLst>
                                        </p:cTn>
                                        <p:tgtEl>
                                          <p:spTgt spid="132"/>
                                        </p:tgtEl>
                                        <p:attrNameLst>
                                          <p:attrName>style.visibility</p:attrName>
                                        </p:attrNameLst>
                                      </p:cBhvr>
                                      <p:to>
                                        <p:strVal val="visible"/>
                                      </p:to>
                                    </p:set>
                                    <p:anim calcmode="lin" valueType="num">
                                      <p:cBhvr>
                                        <p:cTn id="57" dur="500" fill="hold"/>
                                        <p:tgtEl>
                                          <p:spTgt spid="132"/>
                                        </p:tgtEl>
                                        <p:attrNameLst>
                                          <p:attrName>ppt_w</p:attrName>
                                        </p:attrNameLst>
                                      </p:cBhvr>
                                      <p:tavLst>
                                        <p:tav tm="0">
                                          <p:val>
                                            <p:fltVal val="0"/>
                                          </p:val>
                                        </p:tav>
                                        <p:tav tm="100000">
                                          <p:val>
                                            <p:strVal val="#ppt_w"/>
                                          </p:val>
                                        </p:tav>
                                      </p:tavLst>
                                    </p:anim>
                                    <p:anim calcmode="lin" valueType="num">
                                      <p:cBhvr>
                                        <p:cTn id="58" dur="500" fill="hold"/>
                                        <p:tgtEl>
                                          <p:spTgt spid="132"/>
                                        </p:tgtEl>
                                        <p:attrNameLst>
                                          <p:attrName>ppt_h</p:attrName>
                                        </p:attrNameLst>
                                      </p:cBhvr>
                                      <p:tavLst>
                                        <p:tav tm="0">
                                          <p:val>
                                            <p:fltVal val="0"/>
                                          </p:val>
                                        </p:tav>
                                        <p:tav tm="100000">
                                          <p:val>
                                            <p:strVal val="#ppt_h"/>
                                          </p:val>
                                        </p:tav>
                                      </p:tavLst>
                                    </p:anim>
                                    <p:animEffect transition="in" filter="fade">
                                      <p:cBhvr>
                                        <p:cTn id="59" dur="500"/>
                                        <p:tgtEl>
                                          <p:spTgt spid="13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dissolve">
                                      <p:cBhvr>
                                        <p:cTn id="70" dur="500"/>
                                        <p:tgtEl>
                                          <p:spTgt spid="13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10"/>
                                        </p:tgtEl>
                                        <p:attrNameLst>
                                          <p:attrName>style.visibility</p:attrName>
                                        </p:attrNameLst>
                                      </p:cBhvr>
                                      <p:to>
                                        <p:strVal val="visible"/>
                                      </p:to>
                                    </p:set>
                                    <p:animEffect transition="in" filter="dissolve">
                                      <p:cBhvr>
                                        <p:cTn id="73" dur="500"/>
                                        <p:tgtEl>
                                          <p:spTgt spid="110"/>
                                        </p:tgtEl>
                                      </p:cBhvr>
                                    </p:animEffect>
                                  </p:childTnLst>
                                </p:cTn>
                              </p:par>
                              <p:par>
                                <p:cTn id="74" presetID="9" presetClass="exit" presetSubtype="0" fill="hold" grpId="1" nodeType="withEffect">
                                  <p:stCondLst>
                                    <p:cond delay="0"/>
                                  </p:stCondLst>
                                  <p:childTnLst>
                                    <p:animEffect transition="out" filter="dissolve">
                                      <p:cBhvr>
                                        <p:cTn id="75" dur="500"/>
                                        <p:tgtEl>
                                          <p:spTgt spid="134"/>
                                        </p:tgtEl>
                                      </p:cBhvr>
                                    </p:animEffect>
                                    <p:set>
                                      <p:cBhvr>
                                        <p:cTn id="76" dur="1" fill="hold">
                                          <p:stCondLst>
                                            <p:cond delay="499"/>
                                          </p:stCondLst>
                                        </p:cTn>
                                        <p:tgtEl>
                                          <p:spTgt spid="134"/>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101"/>
                                        </p:tgtEl>
                                      </p:cBhvr>
                                    </p:animEffect>
                                    <p:set>
                                      <p:cBhvr>
                                        <p:cTn id="79" dur="1" fill="hold">
                                          <p:stCondLst>
                                            <p:cond delay="499"/>
                                          </p:stCondLst>
                                        </p:cTn>
                                        <p:tgtEl>
                                          <p:spTgt spid="10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4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9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88"/>
                                        </p:tgtEl>
                                        <p:attrNameLst>
                                          <p:attrName>style.visibility</p:attrName>
                                        </p:attrNameLst>
                                      </p:cBhvr>
                                      <p:to>
                                        <p:strVal val="visible"/>
                                      </p:to>
                                    </p:set>
                                  </p:childTnLst>
                                </p:cTn>
                              </p:par>
                              <p:par>
                                <p:cTn id="90" presetID="1" presetClass="exit" presetSubtype="0" fill="hold" grpId="1" nodeType="withEffect">
                                  <p:stCondLst>
                                    <p:cond delay="0"/>
                                  </p:stCondLst>
                                  <p:childTnLst>
                                    <p:set>
                                      <p:cBhvr>
                                        <p:cTn id="91" dur="1" fill="hold">
                                          <p:stCondLst>
                                            <p:cond delay="0"/>
                                          </p:stCondLst>
                                        </p:cTn>
                                        <p:tgtEl>
                                          <p:spTgt spid="135"/>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32"/>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3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9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9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nodeType="clickEffect">
                                  <p:stCondLst>
                                    <p:cond delay="0"/>
                                  </p:stCondLst>
                                  <p:childTnLst>
                                    <p:set>
                                      <p:cBhvr>
                                        <p:cTn id="107" dur="1" fill="hold">
                                          <p:stCondLst>
                                            <p:cond delay="0"/>
                                          </p:stCondLst>
                                        </p:cTn>
                                        <p:tgtEl>
                                          <p:spTgt spid="195"/>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9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42"/>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82"/>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7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8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188"/>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90"/>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32" grpId="0"/>
      <p:bldP spid="132" grpId="1"/>
      <p:bldP spid="133" grpId="0"/>
      <p:bldP spid="133" grpId="1"/>
      <p:bldP spid="101" grpId="0" animBg="1"/>
      <p:bldP spid="101" grpId="1" animBg="1"/>
      <p:bldP spid="134" grpId="0"/>
      <p:bldP spid="134" grpId="1"/>
      <p:bldP spid="135" grpId="0"/>
      <p:bldP spid="135" grpId="1"/>
      <p:bldP spid="142" grpId="0"/>
      <p:bldP spid="142" grpId="1"/>
      <p:bldP spid="179" grpId="0"/>
      <p:bldP spid="180" grpId="0"/>
      <p:bldGraphic spid="19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X:\EOE\Env Pub Hlth Tracking\WORK GROUPS\CONTENT\TEAM - CLIMATE CHANGE\Heat Wave Project\Heat Wave GIS\ClimateZoneMap.jpg"/>
          <p:cNvPicPr>
            <a:picLocks noChangeAspect="1" noChangeArrowheads="1"/>
          </p:cNvPicPr>
          <p:nvPr/>
        </p:nvPicPr>
        <p:blipFill>
          <a:blip r:embed="rId3" cstate="screen"/>
          <a:srcRect/>
          <a:stretch>
            <a:fillRect/>
          </a:stretch>
        </p:blipFill>
        <p:spPr bwMode="auto">
          <a:xfrm>
            <a:off x="-3672" y="-1"/>
            <a:ext cx="9147672" cy="6858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020762"/>
          </a:xfrm>
        </p:spPr>
        <p:txBody>
          <a:bodyPr/>
          <a:lstStyle/>
          <a:p>
            <a:r>
              <a:rPr lang="en-US" dirty="0" smtClean="0"/>
              <a:t>analysis methods</a:t>
            </a:r>
            <a:endParaRPr lang="en-US" dirty="0"/>
          </a:p>
        </p:txBody>
      </p:sp>
      <p:sp>
        <p:nvSpPr>
          <p:cNvPr id="4" name="Content Placeholder 2"/>
          <p:cNvSpPr txBox="1">
            <a:spLocks/>
          </p:cNvSpPr>
          <p:nvPr/>
        </p:nvSpPr>
        <p:spPr>
          <a:xfrm>
            <a:off x="914400" y="1600200"/>
            <a:ext cx="7315200" cy="5257800"/>
          </a:xfrm>
          <a:prstGeom prst="rect">
            <a:avLst/>
          </a:prstGeom>
        </p:spPr>
        <p:txBody>
          <a:bodyPr vert="horz" lIns="91440" tIns="45720" rIns="91440" bIns="45720" rtlCol="0">
            <a:normAutofit/>
          </a:bodyPr>
          <a:lstStyle/>
          <a:p>
            <a:pPr marL="342900" lvl="0" indent="-342900">
              <a:spcBef>
                <a:spcPts val="1500"/>
              </a:spcBef>
            </a:pPr>
            <a:r>
              <a:rPr lang="en-US" sz="3200" b="1" dirty="0" smtClean="0">
                <a:gradFill>
                  <a:gsLst>
                    <a:gs pos="0">
                      <a:prstClr val="white">
                        <a:alpha val="70000"/>
                      </a:prstClr>
                    </a:gs>
                    <a:gs pos="50000">
                      <a:prstClr val="white">
                        <a:alpha val="80000"/>
                      </a:prstClr>
                    </a:gs>
                    <a:gs pos="100000">
                      <a:prstClr val="white">
                        <a:alpha val="90000"/>
                      </a:prstClr>
                    </a:gs>
                  </a:gsLst>
                  <a:lin ang="0" scaled="0"/>
                </a:gradFill>
                <a:latin typeface="+mj-lt"/>
              </a:rPr>
              <a:t>Poisson regression model:</a:t>
            </a:r>
          </a:p>
          <a:p>
            <a:pPr marL="342900" lvl="0" indent="-342900">
              <a:spcBef>
                <a:spcPts val="1500"/>
              </a:spcBef>
              <a:spcAft>
                <a:spcPts val="1200"/>
              </a:spcAft>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log(count) = log(population) + </a:t>
            </a:r>
            <a:r>
              <a:rPr lang="el-GR"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α</a:t>
            </a: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 + </a:t>
            </a:r>
            <a:r>
              <a:rPr lang="el-GR"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β</a:t>
            </a: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(predictor)</a:t>
            </a:r>
          </a:p>
          <a:p>
            <a:pPr marL="342900" marR="0" lvl="0" indent="-342900" algn="l" defTabSz="914400" rtl="0" eaLnBrk="1" fontAlgn="auto" latinLnBrk="0" hangingPunct="1">
              <a:lnSpc>
                <a:spcPct val="100000"/>
              </a:lnSpc>
              <a:spcBef>
                <a:spcPts val="1500"/>
              </a:spcBef>
              <a:spcAft>
                <a:spcPts val="0"/>
              </a:spcAft>
              <a:buClrTx/>
              <a:buSzTx/>
              <a:tabLst/>
              <a:defRPr/>
            </a:pPr>
            <a:r>
              <a:rPr kumimoji="0" lang="en-US" sz="3200" b="1" i="0" u="none" strike="noStrike" kern="1200" cap="none" spc="0" normalizeH="0" baseline="0" noProof="0" dirty="0" smtClean="0">
                <a:ln>
                  <a:noFill/>
                </a:ln>
                <a:gradFill>
                  <a:gsLst>
                    <a:gs pos="0">
                      <a:schemeClr val="tx1">
                        <a:alpha val="70000"/>
                      </a:schemeClr>
                    </a:gs>
                    <a:gs pos="50000">
                      <a:schemeClr val="tx1">
                        <a:alpha val="80000"/>
                      </a:schemeClr>
                    </a:gs>
                    <a:gs pos="100000">
                      <a:schemeClr val="tx1">
                        <a:alpha val="90000"/>
                      </a:schemeClr>
                    </a:gs>
                  </a:gsLst>
                  <a:lin ang="0" scaled="0"/>
                </a:gradFill>
                <a:effectLst/>
                <a:uLnTx/>
                <a:uFillTx/>
                <a:latin typeface="+mj-lt"/>
                <a:ea typeface="+mn-ea"/>
                <a:cs typeface="+mn-cs"/>
              </a:rPr>
              <a:t>outcome variables</a:t>
            </a:r>
          </a:p>
          <a:p>
            <a:pPr marL="342900" lvl="0" indent="-342900">
              <a:spcBef>
                <a:spcPts val="1500"/>
              </a:spcBef>
              <a:buBlip>
                <a:blip r:embed="rId3"/>
              </a:buBlip>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heat-related hospitalizations</a:t>
            </a:r>
          </a:p>
          <a:p>
            <a:pPr marL="342900" lvl="0" indent="-342900">
              <a:spcBef>
                <a:spcPts val="1500"/>
              </a:spcBef>
              <a:spcAft>
                <a:spcPts val="1200"/>
              </a:spcAft>
              <a:buBlip>
                <a:blip r:embed="rId3"/>
              </a:buBlip>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heat-related deaths</a:t>
            </a:r>
          </a:p>
          <a:p>
            <a:pPr marL="342900" lvl="0" indent="-342900">
              <a:spcBef>
                <a:spcPts val="1500"/>
              </a:spcBef>
              <a:defRPr/>
            </a:pPr>
            <a:r>
              <a:rPr lang="en-US" sz="3200" b="1" dirty="0" smtClean="0">
                <a:gradFill>
                  <a:gsLst>
                    <a:gs pos="0">
                      <a:schemeClr val="tx1">
                        <a:alpha val="70000"/>
                      </a:schemeClr>
                    </a:gs>
                    <a:gs pos="50000">
                      <a:schemeClr val="tx1">
                        <a:alpha val="80000"/>
                      </a:schemeClr>
                    </a:gs>
                    <a:gs pos="100000">
                      <a:schemeClr val="tx1">
                        <a:alpha val="90000"/>
                      </a:schemeClr>
                    </a:gs>
                  </a:gsLst>
                  <a:lin ang="0" scaled="0"/>
                </a:gradFill>
                <a:latin typeface="+mj-lt"/>
              </a:rPr>
              <a:t>predictor variables</a:t>
            </a:r>
          </a:p>
          <a:p>
            <a:pPr marL="342900" lvl="0" indent="-342900">
              <a:spcBef>
                <a:spcPts val="1500"/>
              </a:spcBef>
              <a:buBlip>
                <a:blip r:embed="rId3"/>
              </a:buBlip>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temperature variables and climate region</a:t>
            </a:r>
          </a:p>
          <a:p>
            <a:pPr marL="342900" marR="0" lvl="0" indent="-342900" algn="l" defTabSz="914400" rtl="0" eaLnBrk="1" fontAlgn="auto" latinLnBrk="0" hangingPunct="1">
              <a:lnSpc>
                <a:spcPct val="100000"/>
              </a:lnSpc>
              <a:spcBef>
                <a:spcPts val="1500"/>
              </a:spcBef>
              <a:spcAft>
                <a:spcPts val="0"/>
              </a:spcAft>
              <a:buClrTx/>
              <a:buSzTx/>
              <a:tabLst/>
              <a:defRPr/>
            </a:pPr>
            <a:endParaRPr kumimoji="0" lang="en-US" sz="3200" b="1" i="0" u="none" strike="noStrike" kern="1200" cap="none" spc="0" normalizeH="0" baseline="0" noProof="0" dirty="0">
              <a:ln>
                <a:noFill/>
              </a:ln>
              <a:gradFill>
                <a:gsLst>
                  <a:gs pos="0">
                    <a:schemeClr val="tx1">
                      <a:alpha val="70000"/>
                    </a:schemeClr>
                  </a:gs>
                  <a:gs pos="50000">
                    <a:schemeClr val="tx1">
                      <a:alpha val="80000"/>
                    </a:schemeClr>
                  </a:gs>
                  <a:gs pos="100000">
                    <a:schemeClr val="tx1">
                      <a:alpha val="90000"/>
                    </a:schemeClr>
                  </a:gs>
                </a:gsLst>
                <a:lin ang="0" scaled="0"/>
              </a:gra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495301" y="3657600"/>
          <a:ext cx="8153399" cy="2828925"/>
        </p:xfrm>
        <a:graphic>
          <a:graphicData uri="http://schemas.openxmlformats.org/drawingml/2006/table">
            <a:tbl>
              <a:tblPr>
                <a:tableStyleId>{2D5ABB26-0587-4C30-8999-92F81FD0307C}</a:tableStyleId>
              </a:tblPr>
              <a:tblGrid>
                <a:gridCol w="2951229"/>
                <a:gridCol w="1700710"/>
                <a:gridCol w="2200918"/>
                <a:gridCol w="1300542"/>
              </a:tblGrid>
              <a:tr h="545002">
                <a:tc>
                  <a:txBody>
                    <a:bodyPr/>
                    <a:lstStyle/>
                    <a:p>
                      <a:pPr algn="l" fontAlgn="b"/>
                      <a:r>
                        <a:rPr lang="en-US" sz="2000" b="1" u="none" strike="noStrike" dirty="0">
                          <a:latin typeface="+mj-lt"/>
                        </a:rPr>
                        <a:t>outcome</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u="none" strike="noStrike" dirty="0" smtClean="0">
                          <a:latin typeface="+mj-lt"/>
                        </a:rPr>
                        <a:t>predictor</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u="none" strike="noStrike" dirty="0" smtClean="0">
                          <a:latin typeface="+mj-lt"/>
                        </a:rPr>
                        <a:t>rate ratio (</a:t>
                      </a:r>
                      <a:r>
                        <a:rPr lang="en-US" sz="2000" b="1" u="none" strike="noStrike" dirty="0" smtClean="0">
                          <a:latin typeface="Calibri" pitchFamily="34" charset="0"/>
                        </a:rPr>
                        <a:t>95</a:t>
                      </a:r>
                      <a:r>
                        <a:rPr lang="en-US" sz="2000" b="1" u="none" strike="noStrike" dirty="0" smtClean="0">
                          <a:latin typeface="+mj-lt"/>
                        </a:rPr>
                        <a:t>% CI)</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u="none" strike="noStrike" dirty="0">
                          <a:latin typeface="+mj-lt"/>
                        </a:rPr>
                        <a:t>p-value</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98">
                <a:tc rowSpan="2">
                  <a:txBody>
                    <a:bodyPr/>
                    <a:lstStyle/>
                    <a:p>
                      <a:pPr algn="l" fontAlgn="b"/>
                      <a:r>
                        <a:rPr lang="en-US" sz="2000" u="none" strike="noStrike" dirty="0" smtClean="0">
                          <a:latin typeface="+mj-lt"/>
                        </a:rPr>
                        <a:t>heat-related </a:t>
                      </a:r>
                      <a:r>
                        <a:rPr lang="en-US" sz="2000" u="none" strike="noStrike" dirty="0">
                          <a:latin typeface="+mj-lt"/>
                        </a:rPr>
                        <a:t>hospitalizations</a:t>
                      </a:r>
                      <a:endParaRPr lang="en-US" sz="2000" b="0"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max temp</a:t>
                      </a:r>
                      <a:endParaRPr lang="en-US" sz="2000" b="0"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b="1" u="none" strike="noStrike" dirty="0">
                          <a:solidFill>
                            <a:schemeClr val="bg1"/>
                          </a:solidFill>
                          <a:latin typeface="Calibri" pitchFamily="34" charset="0"/>
                        </a:rPr>
                        <a:t>3.66</a:t>
                      </a:r>
                      <a:r>
                        <a:rPr lang="en-US" sz="2000" u="none" strike="noStrike" dirty="0">
                          <a:latin typeface="Calibri" pitchFamily="34" charset="0"/>
                        </a:rPr>
                        <a:t> (3.18, 4.22)</a:t>
                      </a:r>
                      <a:endParaRPr lang="en-US" sz="2000" b="0" i="0" u="none" strike="noStrike" dirty="0">
                        <a:solidFill>
                          <a:schemeClr val="tx1"/>
                        </a:solidFill>
                        <a:latin typeface="Calibri"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latin typeface="Calibri" pitchFamily="34" charset="0"/>
                        </a:rPr>
                        <a:t>&lt;0.0001</a:t>
                      </a:r>
                      <a:endParaRPr lang="en-US" sz="2000" b="0" i="0" u="none" strike="noStrike" dirty="0">
                        <a:solidFill>
                          <a:schemeClr val="tx1"/>
                        </a:solidFill>
                        <a:latin typeface="Calibri"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390525">
                <a:tc vMerge="1">
                  <a:txBody>
                    <a:bodyPr/>
                    <a:lstStyle/>
                    <a:p>
                      <a:pPr algn="l" fontAlgn="b"/>
                      <a:endParaRPr lang="en-US" sz="2000" b="0" i="0" u="none" strike="noStrike" dirty="0">
                        <a:solidFill>
                          <a:schemeClr val="tx1"/>
                        </a:solidFill>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min temp</a:t>
                      </a:r>
                      <a:endParaRPr lang="en-US" sz="2000" b="0" i="0" u="none" strike="noStrike" dirty="0">
                        <a:solidFill>
                          <a:schemeClr val="tx1"/>
                        </a:solidFill>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latin typeface="Calibri" pitchFamily="34" charset="0"/>
                        </a:rPr>
                        <a:t>1.37 (1.12, 1.68)</a:t>
                      </a:r>
                      <a:endParaRPr lang="en-US" sz="2000" b="0" i="0" u="none" strike="noStrike" dirty="0">
                        <a:solidFill>
                          <a:schemeClr val="tx1"/>
                        </a:solidFill>
                        <a:latin typeface="Calibri"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latin typeface="Calibri" pitchFamily="34" charset="0"/>
                        </a:rPr>
                        <a:t>0.0019</a:t>
                      </a:r>
                      <a:endParaRPr lang="en-US" sz="2000" b="0" i="0" u="none" strike="noStrike" dirty="0">
                        <a:solidFill>
                          <a:schemeClr val="tx1"/>
                        </a:solidFill>
                        <a:latin typeface="Calibri"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71475">
                <a:tc rowSpan="2">
                  <a:txBody>
                    <a:bodyPr/>
                    <a:lstStyle/>
                    <a:p>
                      <a:pPr algn="l" fontAlgn="b"/>
                      <a:r>
                        <a:rPr lang="en-US" sz="2000" u="none" strike="noStrike" dirty="0">
                          <a:latin typeface="+mj-lt"/>
                        </a:rPr>
                        <a:t>age 0-4 heat-related hospitalizations</a:t>
                      </a:r>
                      <a:endParaRPr lang="en-US" sz="2000" b="0"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max temp</a:t>
                      </a:r>
                      <a:endParaRPr lang="en-US" sz="2000" b="0"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smtClean="0">
                          <a:latin typeface="Calibri" pitchFamily="34" charset="0"/>
                        </a:rPr>
                        <a:t>--</a:t>
                      </a:r>
                      <a:endParaRPr lang="en-US" sz="2000" b="0" i="0" u="none" strike="noStrike" dirty="0">
                        <a:solidFill>
                          <a:schemeClr val="tx1"/>
                        </a:solidFill>
                        <a:latin typeface="Calibri"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smtClean="0">
                          <a:latin typeface="Calibri" pitchFamily="34" charset="0"/>
                        </a:rPr>
                        <a:t>--</a:t>
                      </a:r>
                      <a:endParaRPr lang="en-US" sz="2000" b="0" i="0" u="none" strike="noStrike" dirty="0">
                        <a:solidFill>
                          <a:schemeClr val="tx1"/>
                        </a:solidFill>
                        <a:latin typeface="Calibri"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390525">
                <a:tc vMerge="1">
                  <a:txBody>
                    <a:bodyPr/>
                    <a:lstStyle/>
                    <a:p>
                      <a:pPr algn="l" fontAlgn="b"/>
                      <a:endParaRPr lang="en-US" sz="2000" b="0" i="0" u="none" strike="noStrike" dirty="0">
                        <a:solidFill>
                          <a:schemeClr val="tx1"/>
                        </a:solidFill>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min temp</a:t>
                      </a:r>
                      <a:endParaRPr lang="en-US" sz="2000" b="0" i="0" u="none" strike="noStrike" dirty="0">
                        <a:solidFill>
                          <a:schemeClr val="tx1"/>
                        </a:solidFill>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Calibri" pitchFamily="34" charset="0"/>
                        </a:rPr>
                        <a:t>--</a:t>
                      </a:r>
                      <a:endParaRPr lang="en-US" sz="2000" b="0" i="0" u="none" strike="noStrike" dirty="0">
                        <a:solidFill>
                          <a:schemeClr val="tx1"/>
                        </a:solidFill>
                        <a:latin typeface="Calibri"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Calibri" pitchFamily="34" charset="0"/>
                        </a:rPr>
                        <a:t>--</a:t>
                      </a:r>
                      <a:endParaRPr lang="en-US" sz="2000" b="0" i="0" u="none" strike="noStrike" dirty="0">
                        <a:solidFill>
                          <a:schemeClr val="tx1"/>
                        </a:solidFill>
                        <a:latin typeface="Calibri"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71475">
                <a:tc rowSpan="2">
                  <a:txBody>
                    <a:bodyPr/>
                    <a:lstStyle/>
                    <a:p>
                      <a:pPr algn="l" fontAlgn="b"/>
                      <a:r>
                        <a:rPr lang="en-US" sz="2000" u="none" strike="noStrike" dirty="0">
                          <a:latin typeface="+mj-lt"/>
                        </a:rPr>
                        <a:t>age 65+ heat-related hospitalizations</a:t>
                      </a:r>
                      <a:endParaRPr lang="en-US" sz="2000" b="0"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a:latin typeface="+mj-lt"/>
                        </a:rPr>
                        <a:t>max temp</a:t>
                      </a:r>
                      <a:endParaRPr lang="en-US" sz="2000" b="0" i="0" u="none" strike="noStrike">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b="1" u="none" strike="noStrike" dirty="0">
                          <a:solidFill>
                            <a:schemeClr val="bg1"/>
                          </a:solidFill>
                          <a:latin typeface="Calibri" pitchFamily="34" charset="0"/>
                        </a:rPr>
                        <a:t>3.79</a:t>
                      </a:r>
                      <a:r>
                        <a:rPr lang="en-US" sz="2000" u="none" strike="noStrike" dirty="0">
                          <a:latin typeface="Calibri" pitchFamily="34" charset="0"/>
                        </a:rPr>
                        <a:t> (3.15, 4.56)</a:t>
                      </a:r>
                      <a:endParaRPr lang="en-US" sz="2000" b="0" i="0" u="none" strike="noStrike" dirty="0">
                        <a:solidFill>
                          <a:schemeClr val="tx1"/>
                        </a:solidFill>
                        <a:latin typeface="Calibri"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latin typeface="Calibri" pitchFamily="34" charset="0"/>
                        </a:rPr>
                        <a:t> &lt;0.0001</a:t>
                      </a:r>
                      <a:endParaRPr lang="en-US" sz="2000" b="0" i="0" u="none" strike="noStrike" dirty="0">
                        <a:solidFill>
                          <a:schemeClr val="tx1"/>
                        </a:solidFill>
                        <a:latin typeface="Calibri"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390525">
                <a:tc vMerge="1">
                  <a:txBody>
                    <a:bodyPr/>
                    <a:lstStyle/>
                    <a:p>
                      <a:pPr algn="l" fontAlgn="b"/>
                      <a:endParaRPr lang="en-US" sz="2000" b="0" i="0" u="none" strike="noStrike" dirty="0">
                        <a:solidFill>
                          <a:schemeClr val="tx1"/>
                        </a:solidFill>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min temp</a:t>
                      </a:r>
                      <a:endParaRPr lang="en-US" sz="2000" b="0" i="0" u="none" strike="noStrike" dirty="0">
                        <a:solidFill>
                          <a:schemeClr val="tx1"/>
                        </a:solidFill>
                        <a:latin typeface="+mj-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latin typeface="Calibri" pitchFamily="34" charset="0"/>
                        </a:rPr>
                        <a:t>1.33 (0.98, 1.80)</a:t>
                      </a:r>
                      <a:endParaRPr lang="en-US" sz="2000" b="0" i="0" u="none" strike="noStrike" dirty="0">
                        <a:solidFill>
                          <a:schemeClr val="tx1"/>
                        </a:solidFill>
                        <a:latin typeface="Calibri"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latin typeface="Calibri" pitchFamily="34" charset="0"/>
                        </a:rPr>
                        <a:t>0.0648</a:t>
                      </a:r>
                      <a:endParaRPr lang="en-US" sz="2000" b="0" i="0" u="none" strike="noStrike" dirty="0">
                        <a:solidFill>
                          <a:schemeClr val="tx1"/>
                        </a:solidFill>
                        <a:latin typeface="Calibri" pitchFamily="34" charset="0"/>
                      </a:endParaRPr>
                    </a:p>
                  </a:txBody>
                  <a:tcPr marL="9525" marR="9525" marT="9525" marB="0" anchor="b">
                    <a:lnB w="12700" cap="flat" cmpd="sng" algn="ctr">
                      <a:solidFill>
                        <a:schemeClr val="tx1"/>
                      </a:solidFill>
                      <a:prstDash val="solid"/>
                      <a:round/>
                      <a:headEnd type="none" w="med" len="med"/>
                      <a:tailEnd type="none" w="med" len="med"/>
                    </a:lnB>
                  </a:tcPr>
                </a:tc>
              </a:tr>
            </a:tbl>
          </a:graphicData>
        </a:graphic>
      </p:graphicFrame>
      <p:pic>
        <p:nvPicPr>
          <p:cNvPr id="2051" name="Picture 3"/>
          <p:cNvPicPr>
            <a:picLocks noChangeAspect="1" noChangeArrowheads="1"/>
          </p:cNvPicPr>
          <p:nvPr/>
        </p:nvPicPr>
        <p:blipFill>
          <a:blip r:embed="rId3" cstate="screen"/>
          <a:srcRect/>
          <a:stretch>
            <a:fillRect/>
          </a:stretch>
        </p:blipFill>
        <p:spPr bwMode="auto">
          <a:xfrm>
            <a:off x="5582521" y="1563469"/>
            <a:ext cx="1863886" cy="1789331"/>
          </a:xfrm>
          <a:prstGeom prst="roundRect">
            <a:avLst>
              <a:gd name="adj" fmla="val 3206"/>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1731368" y="274638"/>
            <a:ext cx="5681265" cy="1020762"/>
          </a:xfrm>
        </p:spPr>
        <p:txBody>
          <a:bodyPr/>
          <a:lstStyle/>
          <a:p>
            <a:r>
              <a:rPr lang="en-US" dirty="0" smtClean="0"/>
              <a:t>initial results</a:t>
            </a:r>
            <a:endParaRPr lang="en-US" dirty="0"/>
          </a:p>
        </p:txBody>
      </p:sp>
      <p:sp>
        <p:nvSpPr>
          <p:cNvPr id="4" name="Content Placeholder 2"/>
          <p:cNvSpPr txBox="1">
            <a:spLocks/>
          </p:cNvSpPr>
          <p:nvPr/>
        </p:nvSpPr>
        <p:spPr>
          <a:xfrm>
            <a:off x="838200" y="1563469"/>
            <a:ext cx="4572000" cy="1828800"/>
          </a:xfrm>
          <a:prstGeom prst="rect">
            <a:avLst/>
          </a:prstGeom>
        </p:spPr>
        <p:txBody>
          <a:bodyPr vert="horz" lIns="91440" tIns="45720" rIns="91440" bIns="45720" rtlCol="0">
            <a:noAutofit/>
          </a:bodyPr>
          <a:lstStyle/>
          <a:p>
            <a:pPr marL="342900" lvl="0" indent="-342900">
              <a:spcBef>
                <a:spcPts val="1500"/>
              </a:spcBef>
            </a:pPr>
            <a:r>
              <a:rPr lang="en-US" sz="2800" b="1" dirty="0" smtClean="0">
                <a:gradFill>
                  <a:gsLst>
                    <a:gs pos="0">
                      <a:prstClr val="white">
                        <a:alpha val="70000"/>
                      </a:prstClr>
                    </a:gs>
                    <a:gs pos="50000">
                      <a:prstClr val="white">
                        <a:alpha val="80000"/>
                      </a:prstClr>
                    </a:gs>
                    <a:gs pos="100000">
                      <a:prstClr val="white">
                        <a:alpha val="90000"/>
                      </a:prstClr>
                    </a:gs>
                  </a:gsLst>
                  <a:lin ang="0" scaled="0"/>
                </a:gradFill>
                <a:latin typeface="+mj-lt"/>
              </a:rPr>
              <a:t>significant predictors:</a:t>
            </a:r>
          </a:p>
          <a:p>
            <a:pPr marL="342900" lvl="0" indent="-342900">
              <a:spcBef>
                <a:spcPts val="1500"/>
              </a:spcBef>
              <a:buBlip>
                <a:blip r:embed="rId4"/>
              </a:buBlip>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maximum temperature</a:t>
            </a:r>
          </a:p>
          <a:p>
            <a:pPr marL="342900" lvl="0" indent="-342900">
              <a:spcBef>
                <a:spcPts val="1500"/>
              </a:spcBef>
              <a:spcAft>
                <a:spcPts val="1200"/>
              </a:spcAft>
              <a:buBlip>
                <a:blip r:embed="rId4"/>
              </a:buBlip>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minimum temperature</a:t>
            </a:r>
          </a:p>
        </p:txBody>
      </p:sp>
      <p:sp>
        <p:nvSpPr>
          <p:cNvPr id="6" name="TextBox 5"/>
          <p:cNvSpPr txBox="1"/>
          <p:nvPr/>
        </p:nvSpPr>
        <p:spPr>
          <a:xfrm>
            <a:off x="5942964" y="3352800"/>
            <a:ext cx="1143000" cy="369332"/>
          </a:xfrm>
          <a:prstGeom prst="rect">
            <a:avLst/>
          </a:prstGeom>
          <a:noFill/>
        </p:spPr>
        <p:txBody>
          <a:bodyPr wrap="square" rtlCol="0">
            <a:spAutoFit/>
          </a:bodyPr>
          <a:lstStyle/>
          <a:p>
            <a:r>
              <a:rPr lang="en-US" dirty="0" smtClean="0">
                <a:latin typeface="+mj-lt"/>
              </a:rPr>
              <a:t>Min temp</a:t>
            </a:r>
            <a:endParaRPr lang="en-US" dirty="0">
              <a:latin typeface="+mj-lt"/>
            </a:endParaRPr>
          </a:p>
        </p:txBody>
      </p:sp>
      <p:sp>
        <p:nvSpPr>
          <p:cNvPr id="7" name="TextBox 6"/>
          <p:cNvSpPr txBox="1"/>
          <p:nvPr/>
        </p:nvSpPr>
        <p:spPr>
          <a:xfrm rot="16200000">
            <a:off x="4794766" y="2273468"/>
            <a:ext cx="1143000" cy="369332"/>
          </a:xfrm>
          <a:prstGeom prst="rect">
            <a:avLst/>
          </a:prstGeom>
          <a:noFill/>
        </p:spPr>
        <p:txBody>
          <a:bodyPr wrap="square" rtlCol="0">
            <a:spAutoFit/>
          </a:bodyPr>
          <a:lstStyle/>
          <a:p>
            <a:r>
              <a:rPr lang="en-US" dirty="0" smtClean="0">
                <a:latin typeface="+mj-lt"/>
              </a:rPr>
              <a:t>Max temp</a:t>
            </a:r>
            <a:endParaRPr lang="en-US" dirty="0">
              <a:latin typeface="+mj-lt"/>
            </a:endParaRPr>
          </a:p>
        </p:txBody>
      </p:sp>
      <p:sp>
        <p:nvSpPr>
          <p:cNvPr id="8" name="TextBox 7"/>
          <p:cNvSpPr txBox="1"/>
          <p:nvPr/>
        </p:nvSpPr>
        <p:spPr>
          <a:xfrm>
            <a:off x="7467600" y="1563469"/>
            <a:ext cx="1676400" cy="707886"/>
          </a:xfrm>
          <a:prstGeom prst="rect">
            <a:avLst/>
          </a:prstGeom>
          <a:noFill/>
        </p:spPr>
        <p:txBody>
          <a:bodyPr wrap="square" rtlCol="0">
            <a:spAutoFit/>
          </a:bodyPr>
          <a:lstStyle/>
          <a:p>
            <a:r>
              <a:rPr lang="en-US" sz="2000" dirty="0" smtClean="0">
                <a:effectLst>
                  <a:outerShdw blurRad="50800" dist="38100" dir="2700000" algn="tl" rotWithShape="0">
                    <a:prstClr val="black">
                      <a:alpha val="40000"/>
                    </a:prstClr>
                  </a:outerShdw>
                </a:effectLst>
                <a:latin typeface="+mj-lt"/>
              </a:rPr>
              <a:t>r = 0.49</a:t>
            </a:r>
          </a:p>
          <a:p>
            <a:r>
              <a:rPr lang="en-US" sz="2000" dirty="0" smtClean="0">
                <a:effectLst>
                  <a:outerShdw blurRad="50800" dist="38100" dir="2700000" algn="tl" rotWithShape="0">
                    <a:prstClr val="black">
                      <a:alpha val="40000"/>
                    </a:prstClr>
                  </a:outerShdw>
                </a:effectLst>
                <a:latin typeface="+mj-lt"/>
              </a:rPr>
              <a:t>p = &lt;0.0001</a:t>
            </a:r>
            <a:endParaRPr lang="en-US" sz="2000" dirty="0">
              <a:effectLst>
                <a:outerShdw blurRad="50800" dist="38100" dir="2700000" algn="tl" rotWithShape="0">
                  <a:prstClr val="black">
                    <a:alpha val="40000"/>
                  </a:prst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5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JRUBADO\Desktop\Analysis Files\Heat Wave Project\Analysis Output\Prediction Plots\SGPlot14.png"/>
          <p:cNvPicPr>
            <a:picLocks noChangeAspect="1" noChangeArrowheads="1"/>
          </p:cNvPicPr>
          <p:nvPr/>
        </p:nvPicPr>
        <p:blipFill>
          <a:blip r:embed="rId3" cstate="screen"/>
          <a:srcRect/>
          <a:stretch>
            <a:fillRect/>
          </a:stretch>
        </p:blipFill>
        <p:spPr bwMode="auto">
          <a:xfrm>
            <a:off x="914731" y="990104"/>
            <a:ext cx="7314539" cy="5486896"/>
          </a:xfrm>
          <a:prstGeom prst="rect">
            <a:avLst/>
          </a:prstGeom>
          <a:noFill/>
        </p:spPr>
      </p:pic>
      <p:cxnSp>
        <p:nvCxnSpPr>
          <p:cNvPr id="9" name="Straight Connector 8"/>
          <p:cNvCxnSpPr/>
          <p:nvPr/>
        </p:nvCxnSpPr>
        <p:spPr>
          <a:xfrm rot="5400000">
            <a:off x="4114800" y="3657600"/>
            <a:ext cx="3810000" cy="0"/>
          </a:xfrm>
          <a:prstGeom prst="line">
            <a:avLst/>
          </a:prstGeom>
          <a:ln w="38100">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81400" y="228600"/>
            <a:ext cx="1981200" cy="769441"/>
          </a:xfrm>
          <a:prstGeom prst="rect">
            <a:avLst/>
          </a:prstGeom>
          <a:noFill/>
        </p:spPr>
        <p:txBody>
          <a:bodyPr wrap="square" rtlCol="0">
            <a:spAutoFit/>
          </a:bodyPr>
          <a:lstStyle/>
          <a:p>
            <a:pPr algn="ctr"/>
            <a:r>
              <a:rPr lang="en-US" sz="4400" dirty="0" smtClean="0">
                <a:latin typeface="+mj-lt"/>
              </a:rPr>
              <a:t>coastal</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685800" y="1722438"/>
            <a:ext cx="8458200" cy="1706562"/>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2400" b="1" dirty="0" smtClean="0">
                <a:solidFill>
                  <a:schemeClr val="bg1"/>
                </a:solidFill>
                <a:latin typeface="+mj-lt"/>
                <a:ea typeface="+mj-ea"/>
                <a:cs typeface="+mj-cs"/>
              </a:rPr>
              <a:t>700</a:t>
            </a:r>
          </a:p>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documented heat-related deaths in the US per year</a:t>
            </a:r>
            <a:r>
              <a:rPr lang="en-US" sz="36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a:t>
            </a:r>
            <a:endParaRPr kumimoji="0" lang="en-US" sz="3600" b="0" i="0" u="none" strike="noStrike" kern="1200" cap="none" spc="0" normalizeH="0" baseline="0" noProof="0" dirty="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mj-lt"/>
              <a:ea typeface="+mj-ea"/>
              <a:cs typeface="+mj-cs"/>
            </a:endParaRPr>
          </a:p>
        </p:txBody>
      </p:sp>
      <p:sp>
        <p:nvSpPr>
          <p:cNvPr id="9" name="Title 3"/>
          <p:cNvSpPr txBox="1">
            <a:spLocks/>
          </p:cNvSpPr>
          <p:nvPr/>
        </p:nvSpPr>
        <p:spPr>
          <a:xfrm>
            <a:off x="0" y="4618038"/>
            <a:ext cx="8991600" cy="639762"/>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176213" lvl="0" indent="-176213" algn="r">
              <a:spcBef>
                <a:spcPct val="0"/>
              </a:spcBef>
            </a:pPr>
            <a:r>
              <a:rPr lang="en-US" sz="36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rPr>
              <a:t>*</a:t>
            </a:r>
            <a:r>
              <a:rPr lang="en-US" sz="28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more than all other weather-related deaths combined</a:t>
            </a:r>
            <a:endParaRPr kumimoji="0" lang="en-US" sz="2800" b="0" i="0" u="none" strike="noStrike" kern="1200" cap="none" spc="0" normalizeH="0" baseline="0" noProof="0" dirty="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JRUBADO\Desktop\Analysis Files\Heat Wave Project\Analysis Output\Prediction Plots\SGPlot15.png"/>
          <p:cNvPicPr>
            <a:picLocks noChangeAspect="1" noChangeArrowheads="1"/>
          </p:cNvPicPr>
          <p:nvPr/>
        </p:nvPicPr>
        <p:blipFill>
          <a:blip r:embed="rId3" cstate="screen"/>
          <a:srcRect/>
          <a:stretch>
            <a:fillRect/>
          </a:stretch>
        </p:blipFill>
        <p:spPr bwMode="auto">
          <a:xfrm>
            <a:off x="914400" y="989608"/>
            <a:ext cx="7315200" cy="5487392"/>
          </a:xfrm>
          <a:prstGeom prst="rect">
            <a:avLst/>
          </a:prstGeom>
          <a:noFill/>
        </p:spPr>
      </p:pic>
      <p:cxnSp>
        <p:nvCxnSpPr>
          <p:cNvPr id="6" name="Straight Connector 5"/>
          <p:cNvCxnSpPr/>
          <p:nvPr/>
        </p:nvCxnSpPr>
        <p:spPr>
          <a:xfrm rot="5400000">
            <a:off x="4953001" y="3352800"/>
            <a:ext cx="3810000" cy="1"/>
          </a:xfrm>
          <a:prstGeom prst="line">
            <a:avLst/>
          </a:prstGeom>
          <a:ln w="38100">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81400" y="228600"/>
            <a:ext cx="1981200" cy="769441"/>
          </a:xfrm>
          <a:prstGeom prst="rect">
            <a:avLst/>
          </a:prstGeom>
          <a:noFill/>
        </p:spPr>
        <p:txBody>
          <a:bodyPr wrap="square" rtlCol="0">
            <a:spAutoFit/>
          </a:bodyPr>
          <a:lstStyle/>
          <a:p>
            <a:pPr algn="ctr"/>
            <a:r>
              <a:rPr lang="en-US" sz="4400" dirty="0" smtClean="0">
                <a:latin typeface="+mj-lt"/>
              </a:rPr>
              <a:t>eastern</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JRUBADO\Desktop\Analysis Files\Heat Wave Project\Analysis Output\Prediction Plots\SGPlot16.png"/>
          <p:cNvPicPr>
            <a:picLocks noChangeAspect="1" noChangeArrowheads="1"/>
          </p:cNvPicPr>
          <p:nvPr/>
        </p:nvPicPr>
        <p:blipFill>
          <a:blip r:embed="rId3" cstate="screen"/>
          <a:srcRect/>
          <a:stretch>
            <a:fillRect/>
          </a:stretch>
        </p:blipFill>
        <p:spPr bwMode="auto">
          <a:xfrm>
            <a:off x="914400" y="989607"/>
            <a:ext cx="7315200" cy="5487393"/>
          </a:xfrm>
          <a:prstGeom prst="rect">
            <a:avLst/>
          </a:prstGeom>
          <a:noFill/>
        </p:spPr>
      </p:pic>
      <p:cxnSp>
        <p:nvCxnSpPr>
          <p:cNvPr id="6" name="Straight Connector 5"/>
          <p:cNvCxnSpPr/>
          <p:nvPr/>
        </p:nvCxnSpPr>
        <p:spPr>
          <a:xfrm rot="5400000">
            <a:off x="5029200" y="3352801"/>
            <a:ext cx="3809998" cy="1"/>
          </a:xfrm>
          <a:prstGeom prst="line">
            <a:avLst/>
          </a:prstGeom>
          <a:ln w="38100">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19400" y="228600"/>
            <a:ext cx="3505200" cy="769441"/>
          </a:xfrm>
          <a:prstGeom prst="rect">
            <a:avLst/>
          </a:prstGeom>
          <a:noFill/>
        </p:spPr>
        <p:txBody>
          <a:bodyPr wrap="square" rtlCol="0">
            <a:spAutoFit/>
          </a:bodyPr>
          <a:lstStyle/>
          <a:p>
            <a:pPr algn="ctr"/>
            <a:r>
              <a:rPr lang="en-US" sz="4400" dirty="0" smtClean="0">
                <a:latin typeface="+mj-lt"/>
              </a:rPr>
              <a:t>southwestern</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JRUBADO\Desktop\Analysis Files\Heat Wave Project\Analysis Output\Prediction Plots\SGPlot17.png"/>
          <p:cNvPicPr>
            <a:picLocks noChangeAspect="1" noChangeArrowheads="1"/>
          </p:cNvPicPr>
          <p:nvPr/>
        </p:nvPicPr>
        <p:blipFill>
          <a:blip r:embed="rId3" cstate="screen"/>
          <a:srcRect/>
          <a:stretch>
            <a:fillRect/>
          </a:stretch>
        </p:blipFill>
        <p:spPr bwMode="auto">
          <a:xfrm>
            <a:off x="914400" y="989608"/>
            <a:ext cx="7315200" cy="5487392"/>
          </a:xfrm>
          <a:prstGeom prst="rect">
            <a:avLst/>
          </a:prstGeom>
          <a:noFill/>
        </p:spPr>
      </p:pic>
      <p:cxnSp>
        <p:nvCxnSpPr>
          <p:cNvPr id="5" name="Straight Connector 4"/>
          <p:cNvCxnSpPr/>
          <p:nvPr/>
        </p:nvCxnSpPr>
        <p:spPr>
          <a:xfrm rot="5400000">
            <a:off x="4876800" y="3352800"/>
            <a:ext cx="3810000" cy="0"/>
          </a:xfrm>
          <a:prstGeom prst="line">
            <a:avLst/>
          </a:prstGeom>
          <a:ln w="38100">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0" y="228600"/>
            <a:ext cx="3048000" cy="769441"/>
          </a:xfrm>
          <a:prstGeom prst="rect">
            <a:avLst/>
          </a:prstGeom>
          <a:noFill/>
        </p:spPr>
        <p:txBody>
          <a:bodyPr wrap="square" rtlCol="0">
            <a:spAutoFit/>
          </a:bodyPr>
          <a:lstStyle/>
          <a:p>
            <a:pPr algn="ctr"/>
            <a:r>
              <a:rPr lang="en-US" sz="4400" dirty="0" err="1" smtClean="0">
                <a:latin typeface="+mj-lt"/>
              </a:rPr>
              <a:t>willamette</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14400" y="228600"/>
          <a:ext cx="7315200" cy="3257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52400" y="3600803"/>
          <a:ext cx="8458200" cy="3257197"/>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228600" y="3505200"/>
            <a:ext cx="86868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020762"/>
          </a:xfrm>
        </p:spPr>
        <p:txBody>
          <a:bodyPr/>
          <a:lstStyle/>
          <a:p>
            <a:r>
              <a:rPr lang="en-US" dirty="0" smtClean="0"/>
              <a:t>additional outcomes</a:t>
            </a:r>
            <a:endParaRPr lang="en-US" dirty="0"/>
          </a:p>
        </p:txBody>
      </p:sp>
      <p:sp>
        <p:nvSpPr>
          <p:cNvPr id="3" name="Content Placeholder 2"/>
          <p:cNvSpPr>
            <a:spLocks noGrp="1"/>
          </p:cNvSpPr>
          <p:nvPr>
            <p:ph idx="1"/>
          </p:nvPr>
        </p:nvSpPr>
        <p:spPr>
          <a:xfrm>
            <a:off x="609600" y="1524000"/>
            <a:ext cx="8534400" cy="5181600"/>
          </a:xfrm>
        </p:spPr>
        <p:txBody>
          <a:bodyPr numCol="2">
            <a:noAutofit/>
          </a:bodyPr>
          <a:lstStyle/>
          <a:p>
            <a:pPr>
              <a:buNone/>
            </a:pPr>
            <a:r>
              <a:rPr lang="en-US" sz="3200" b="1" dirty="0" smtClean="0">
                <a:latin typeface="+mj-lt"/>
              </a:rPr>
              <a:t>hospitalizations</a:t>
            </a:r>
          </a:p>
          <a:p>
            <a:r>
              <a:rPr lang="en-US" sz="2800" dirty="0" smtClean="0">
                <a:latin typeface="+mj-lt"/>
              </a:rPr>
              <a:t>all non-injury</a:t>
            </a:r>
          </a:p>
          <a:p>
            <a:r>
              <a:rPr lang="en-US" sz="2800" dirty="0" smtClean="0">
                <a:latin typeface="+mj-lt"/>
              </a:rPr>
              <a:t>electrolyte imbalance</a:t>
            </a:r>
          </a:p>
          <a:p>
            <a:r>
              <a:rPr lang="en-US" sz="2800" dirty="0" smtClean="0">
                <a:latin typeface="+mj-lt"/>
              </a:rPr>
              <a:t>nephritis</a:t>
            </a:r>
          </a:p>
          <a:p>
            <a:r>
              <a:rPr lang="en-US" sz="2800" dirty="0" smtClean="0">
                <a:latin typeface="+mj-lt"/>
              </a:rPr>
              <a:t>kidney failure</a:t>
            </a:r>
          </a:p>
          <a:p>
            <a:r>
              <a:rPr lang="en-US" sz="2800" dirty="0" err="1" smtClean="0">
                <a:latin typeface="+mj-lt"/>
              </a:rPr>
              <a:t>cerebrovascular</a:t>
            </a:r>
            <a:r>
              <a:rPr lang="en-US" sz="2800" dirty="0" smtClean="0">
                <a:latin typeface="+mj-lt"/>
              </a:rPr>
              <a:t> disease</a:t>
            </a:r>
          </a:p>
          <a:p>
            <a:r>
              <a:rPr lang="en-US" sz="2800" dirty="0" smtClean="0">
                <a:latin typeface="+mj-lt"/>
              </a:rPr>
              <a:t>cardiovascular disease</a:t>
            </a:r>
          </a:p>
          <a:p>
            <a:r>
              <a:rPr lang="en-US" sz="2800" dirty="0" smtClean="0">
                <a:latin typeface="+mj-lt"/>
              </a:rPr>
              <a:t>myocardial infarction</a:t>
            </a:r>
          </a:p>
          <a:p>
            <a:endParaRPr lang="en-US" sz="3200" dirty="0" smtClean="0">
              <a:latin typeface="+mj-lt"/>
            </a:endParaRPr>
          </a:p>
          <a:p>
            <a:r>
              <a:rPr lang="en-US" sz="2800" dirty="0" smtClean="0">
                <a:latin typeface="+mj-lt"/>
              </a:rPr>
              <a:t>respiratory illness</a:t>
            </a:r>
          </a:p>
          <a:p>
            <a:pPr>
              <a:spcAft>
                <a:spcPts val="1200"/>
              </a:spcAft>
            </a:pPr>
            <a:r>
              <a:rPr lang="en-US" sz="2800" dirty="0" smtClean="0">
                <a:latin typeface="+mj-lt"/>
              </a:rPr>
              <a:t>asthma</a:t>
            </a:r>
          </a:p>
          <a:p>
            <a:pPr lvl="0">
              <a:buNone/>
              <a:defRPr/>
            </a:pPr>
            <a:r>
              <a:rPr lang="en-US" sz="3200" b="1" dirty="0" smtClean="0">
                <a:gradFill>
                  <a:gsLst>
                    <a:gs pos="0">
                      <a:prstClr val="white">
                        <a:alpha val="70000"/>
                      </a:prstClr>
                    </a:gs>
                    <a:gs pos="50000">
                      <a:prstClr val="white">
                        <a:alpha val="80000"/>
                      </a:prstClr>
                    </a:gs>
                    <a:gs pos="100000">
                      <a:prstClr val="white">
                        <a:alpha val="90000"/>
                      </a:prstClr>
                    </a:gs>
                  </a:gsLst>
                  <a:lin ang="0" scaled="0"/>
                </a:gradFill>
                <a:latin typeface="+mj-lt"/>
              </a:rPr>
              <a:t>deaths</a:t>
            </a:r>
          </a:p>
          <a:p>
            <a:pPr lvl="0">
              <a:defRPr/>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all non-injury</a:t>
            </a:r>
          </a:p>
          <a:p>
            <a:pPr lvl="0">
              <a:defRPr/>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cardiovascular disease</a:t>
            </a:r>
          </a:p>
          <a:p>
            <a:pPr lvl="0">
              <a:defRPr/>
            </a:pP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respiratory illness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020762"/>
          </a:xfrm>
        </p:spPr>
        <p:txBody>
          <a:bodyPr/>
          <a:lstStyle/>
          <a:p>
            <a:r>
              <a:rPr lang="en-US" dirty="0" smtClean="0"/>
              <a:t>findings</a:t>
            </a:r>
            <a:endParaRPr lang="en-US" dirty="0"/>
          </a:p>
        </p:txBody>
      </p:sp>
      <p:sp>
        <p:nvSpPr>
          <p:cNvPr id="3" name="Content Placeholder 2"/>
          <p:cNvSpPr>
            <a:spLocks noGrp="1"/>
          </p:cNvSpPr>
          <p:nvPr>
            <p:ph idx="1"/>
          </p:nvPr>
        </p:nvSpPr>
        <p:spPr>
          <a:xfrm>
            <a:off x="2133600" y="1524000"/>
            <a:ext cx="6858000" cy="5105400"/>
          </a:xfrm>
        </p:spPr>
        <p:txBody>
          <a:bodyPr>
            <a:noAutofit/>
          </a:bodyPr>
          <a:lstStyle/>
          <a:p>
            <a:pPr>
              <a:buNone/>
            </a:pPr>
            <a:r>
              <a:rPr lang="en-US" sz="3200" b="1" dirty="0" smtClean="0">
                <a:latin typeface="+mj-lt"/>
              </a:rPr>
              <a:t>significant associations</a:t>
            </a:r>
          </a:p>
          <a:p>
            <a:r>
              <a:rPr lang="en-US" sz="2400" dirty="0" smtClean="0">
                <a:latin typeface="+mj-lt"/>
              </a:rPr>
              <a:t>all non-injury hospitalizations and deaths</a:t>
            </a:r>
          </a:p>
          <a:p>
            <a:r>
              <a:rPr lang="en-US" sz="2400" dirty="0" smtClean="0">
                <a:latin typeface="+mj-lt"/>
              </a:rPr>
              <a:t>electrolyte imbalance hospitalizations</a:t>
            </a:r>
          </a:p>
          <a:p>
            <a:r>
              <a:rPr lang="en-US" sz="2400" dirty="0" smtClean="0">
                <a:latin typeface="+mj-lt"/>
              </a:rPr>
              <a:t>nephritis hospitalizations</a:t>
            </a:r>
          </a:p>
          <a:p>
            <a:r>
              <a:rPr lang="en-US" sz="2400" dirty="0" smtClean="0">
                <a:latin typeface="+mj-lt"/>
              </a:rPr>
              <a:t>kidney failure hospitalizations</a:t>
            </a:r>
          </a:p>
          <a:p>
            <a:pPr>
              <a:buNone/>
            </a:pPr>
            <a:r>
              <a:rPr lang="en-US" sz="3200" b="1" dirty="0" smtClean="0">
                <a:latin typeface="+mj-lt"/>
              </a:rPr>
              <a:t>significant heat variables</a:t>
            </a:r>
          </a:p>
          <a:p>
            <a:pPr lvl="0"/>
            <a:r>
              <a:rPr lang="en-US" sz="2400" dirty="0" smtClean="0">
                <a:gradFill>
                  <a:gsLst>
                    <a:gs pos="0">
                      <a:prstClr val="white">
                        <a:alpha val="70000"/>
                      </a:prstClr>
                    </a:gs>
                    <a:gs pos="50000">
                      <a:prstClr val="white">
                        <a:alpha val="80000"/>
                      </a:prstClr>
                    </a:gs>
                    <a:gs pos="100000">
                      <a:prstClr val="white">
                        <a:alpha val="90000"/>
                      </a:prstClr>
                    </a:gs>
                  </a:gsLst>
                  <a:lin ang="0" scaled="0"/>
                </a:gradFill>
                <a:latin typeface="Corbel"/>
              </a:rPr>
              <a:t>maximum temperature</a:t>
            </a:r>
          </a:p>
          <a:p>
            <a:pPr lvl="0"/>
            <a:r>
              <a:rPr lang="en-US" sz="2400" dirty="0" smtClean="0">
                <a:gradFill>
                  <a:gsLst>
                    <a:gs pos="0">
                      <a:prstClr val="white">
                        <a:alpha val="70000"/>
                      </a:prstClr>
                    </a:gs>
                    <a:gs pos="50000">
                      <a:prstClr val="white">
                        <a:alpha val="80000"/>
                      </a:prstClr>
                    </a:gs>
                    <a:gs pos="100000">
                      <a:prstClr val="white">
                        <a:alpha val="90000"/>
                      </a:prstClr>
                    </a:gs>
                  </a:gsLst>
                  <a:lin ang="0" scaled="0"/>
                </a:gradFill>
                <a:latin typeface="Corbel"/>
              </a:rPr>
              <a:t>minimum temperature (not deaths)</a:t>
            </a:r>
          </a:p>
          <a:p>
            <a:pPr>
              <a:buNone/>
            </a:pPr>
            <a:endParaRPr lang="en-US"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020762"/>
          </a:xfrm>
        </p:spPr>
        <p:txBody>
          <a:bodyPr/>
          <a:lstStyle/>
          <a:p>
            <a:r>
              <a:rPr lang="en-US" dirty="0" smtClean="0"/>
              <a:t>findings</a:t>
            </a:r>
            <a:endParaRPr lang="en-US" dirty="0"/>
          </a:p>
        </p:txBody>
      </p:sp>
      <p:graphicFrame>
        <p:nvGraphicFramePr>
          <p:cNvPr id="4" name="Table 3"/>
          <p:cNvGraphicFramePr>
            <a:graphicFrameLocks noGrp="1"/>
          </p:cNvGraphicFramePr>
          <p:nvPr/>
        </p:nvGraphicFramePr>
        <p:xfrm>
          <a:off x="495301" y="1676401"/>
          <a:ext cx="8153399" cy="3276599"/>
        </p:xfrm>
        <a:graphic>
          <a:graphicData uri="http://schemas.openxmlformats.org/drawingml/2006/table">
            <a:tbl>
              <a:tblPr>
                <a:tableStyleId>{2D5ABB26-0587-4C30-8999-92F81FD0307C}</a:tableStyleId>
              </a:tblPr>
              <a:tblGrid>
                <a:gridCol w="2781299"/>
                <a:gridCol w="1550195"/>
                <a:gridCol w="2496977"/>
                <a:gridCol w="1324928"/>
              </a:tblGrid>
              <a:tr h="685799">
                <a:tc>
                  <a:txBody>
                    <a:bodyPr/>
                    <a:lstStyle/>
                    <a:p>
                      <a:pPr algn="l" fontAlgn="b"/>
                      <a:r>
                        <a:rPr lang="en-US" sz="2000" b="1" u="none" strike="noStrike" dirty="0">
                          <a:latin typeface="+mj-lt"/>
                        </a:rPr>
                        <a:t>outcome</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u="none" strike="noStrike" dirty="0">
                          <a:latin typeface="+mj-lt"/>
                        </a:rPr>
                        <a:t>predictor</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b="1" u="none" strike="noStrike" dirty="0" smtClean="0">
                          <a:latin typeface="+mj-lt"/>
                        </a:rPr>
                        <a:t>adjusted</a:t>
                      </a:r>
                      <a:endParaRPr lang="en-US" sz="2000" b="1" i="0" u="none" strike="noStrike" kern="1200" dirty="0" smtClean="0">
                        <a:solidFill>
                          <a:schemeClr val="tx1"/>
                        </a:solidFill>
                        <a:latin typeface="+mj-lt"/>
                        <a:ea typeface="+mn-ea"/>
                        <a:cs typeface="+mn-cs"/>
                      </a:endParaRPr>
                    </a:p>
                    <a:p>
                      <a:pPr algn="r" fontAlgn="b"/>
                      <a:r>
                        <a:rPr lang="en-US" sz="2000" b="1" u="none" strike="noStrike" dirty="0" smtClean="0">
                          <a:latin typeface="+mj-lt"/>
                        </a:rPr>
                        <a:t> rate ratio (</a:t>
                      </a:r>
                      <a:r>
                        <a:rPr lang="en-US" sz="2000" b="1" u="none" strike="noStrike" dirty="0" smtClean="0">
                          <a:latin typeface="Calibri" pitchFamily="34" charset="0"/>
                        </a:rPr>
                        <a:t>95</a:t>
                      </a:r>
                      <a:r>
                        <a:rPr lang="en-US" sz="2000" b="1" u="none" strike="noStrike" dirty="0" smtClean="0">
                          <a:latin typeface="+mj-lt"/>
                        </a:rPr>
                        <a:t>% CI)</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u="none" strike="noStrike" dirty="0">
                          <a:latin typeface="+mj-lt"/>
                        </a:rPr>
                        <a:t>p-value</a:t>
                      </a:r>
                      <a:endParaRPr lang="en-US" sz="2000" b="1" i="0" u="none" strike="noStrike" dirty="0">
                        <a:solidFill>
                          <a:schemeClr val="tx1"/>
                        </a:solidFill>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235">
                <a:tc rowSpan="2">
                  <a:txBody>
                    <a:bodyPr/>
                    <a:lstStyle/>
                    <a:p>
                      <a:pPr algn="l" fontAlgn="b"/>
                      <a:r>
                        <a:rPr lang="en-US" sz="2000" u="none" strike="noStrike" baseline="0" dirty="0" smtClean="0">
                          <a:latin typeface="+mj-lt"/>
                        </a:rPr>
                        <a:t>all non-injury </a:t>
                      </a:r>
                      <a:r>
                        <a:rPr lang="en-US" sz="2000" u="none" strike="noStrike" dirty="0" smtClean="0">
                          <a:latin typeface="+mj-lt"/>
                        </a:rPr>
                        <a:t>hospitalizations</a:t>
                      </a:r>
                      <a:endParaRPr lang="en-US" sz="2000" b="0" i="0" u="none" strike="noStrike" dirty="0">
                        <a:solidFill>
                          <a:schemeClr val="tx1"/>
                        </a:solidFill>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max temp</a:t>
                      </a:r>
                      <a:endParaRPr lang="en-US" sz="2000" b="0" i="0" u="none" strike="noStrike" dirty="0">
                        <a:solidFill>
                          <a:schemeClr val="tx1"/>
                        </a:solidFill>
                        <a:latin typeface="+mj-lt"/>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b"/>
                      <a:r>
                        <a:rPr lang="en-US" sz="2000" b="1" i="0" u="none" strike="noStrike" dirty="0" smtClean="0">
                          <a:solidFill>
                            <a:schemeClr val="bg1"/>
                          </a:solidFill>
                          <a:latin typeface="Calibri" pitchFamily="34" charset="0"/>
                        </a:rPr>
                        <a:t>1.009 </a:t>
                      </a:r>
                      <a:r>
                        <a:rPr lang="en-US" sz="2000" b="0" i="0" u="none" strike="noStrike" dirty="0" smtClean="0">
                          <a:solidFill>
                            <a:schemeClr val="tx1"/>
                          </a:solidFill>
                          <a:latin typeface="Calibri" pitchFamily="34" charset="0"/>
                        </a:rPr>
                        <a:t>  (1.006, 1.011)</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b"/>
                      <a:r>
                        <a:rPr lang="en-US" sz="2000" b="0" i="0" u="none" strike="noStrike" dirty="0" smtClean="0">
                          <a:solidFill>
                            <a:schemeClr val="tx1"/>
                          </a:solidFill>
                          <a:latin typeface="Calibri" pitchFamily="34" charset="0"/>
                        </a:rPr>
                        <a:t>&lt;0.0001</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tcPr>
                </a:tc>
              </a:tr>
              <a:tr h="380999">
                <a:tc vMerge="1">
                  <a:txBody>
                    <a:bodyPr/>
                    <a:lstStyle/>
                    <a:p>
                      <a:pPr algn="l" fontAlgn="b"/>
                      <a:endParaRPr lang="en-US" sz="1800" b="0" i="0" u="none" strike="noStrike" dirty="0">
                        <a:solidFill>
                          <a:schemeClr val="tx1"/>
                        </a:solidFill>
                        <a:latin typeface="+mn-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min temp</a:t>
                      </a:r>
                      <a:endParaRPr lang="en-US" sz="2000" b="0" i="0" u="none" strike="noStrike" dirty="0">
                        <a:solidFill>
                          <a:schemeClr val="tx1"/>
                        </a:solidFill>
                        <a:latin typeface="+mj-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chemeClr val="tx1"/>
                          </a:solidFill>
                          <a:latin typeface="Calibri" pitchFamily="34" charset="0"/>
                        </a:rPr>
                        <a:t>0.992  (0.987, 0.997)</a:t>
                      </a:r>
                      <a:endParaRPr lang="en-US" sz="2000" b="0" i="0" u="none" strike="noStrike" dirty="0">
                        <a:solidFill>
                          <a:schemeClr val="tx1"/>
                        </a:solidFill>
                        <a:latin typeface="Calibri"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chemeClr val="tx1"/>
                          </a:solidFill>
                          <a:latin typeface="Calibri" pitchFamily="34" charset="0"/>
                        </a:rPr>
                        <a:t>0.0011</a:t>
                      </a:r>
                      <a:endParaRPr lang="en-US" sz="2000" b="0" i="0" u="none" strike="noStrike" dirty="0">
                        <a:solidFill>
                          <a:schemeClr val="tx1"/>
                        </a:solidFill>
                        <a:latin typeface="Calibri" pitchFamily="34" charset="0"/>
                      </a:endParaRPr>
                    </a:p>
                  </a:txBody>
                  <a:tcPr marL="9525" marR="9525" marT="9525" marB="0">
                    <a:lnB w="12700" cap="flat" cmpd="sng" algn="ctr">
                      <a:solidFill>
                        <a:schemeClr val="tx1"/>
                      </a:solidFill>
                      <a:prstDash val="solid"/>
                      <a:round/>
                      <a:headEnd type="none" w="med" len="med"/>
                      <a:tailEnd type="none" w="med" len="med"/>
                    </a:lnB>
                  </a:tcPr>
                </a:tc>
              </a:tr>
              <a:tr h="316327">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tx1"/>
                          </a:solidFill>
                          <a:latin typeface="+mj-lt"/>
                          <a:ea typeface="+mn-ea"/>
                          <a:cs typeface="+mn-cs"/>
                        </a:rPr>
                        <a:t>Age 65+ non-injury hospitalizations</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smtClean="0">
                          <a:solidFill>
                            <a:schemeClr val="tx1"/>
                          </a:solidFill>
                          <a:latin typeface="+mj-lt"/>
                        </a:rPr>
                        <a:t>max temp</a:t>
                      </a: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b"/>
                      <a:r>
                        <a:rPr lang="en-US" sz="2000" b="1" i="0" u="none" strike="noStrike" dirty="0" smtClean="0">
                          <a:solidFill>
                            <a:schemeClr val="bg1"/>
                          </a:solidFill>
                          <a:latin typeface="Calibri" pitchFamily="34" charset="0"/>
                        </a:rPr>
                        <a:t>1.012 </a:t>
                      </a:r>
                      <a:r>
                        <a:rPr lang="en-US" sz="2000" b="0" i="0" u="none" strike="noStrike" dirty="0" smtClean="0">
                          <a:solidFill>
                            <a:schemeClr val="tx1"/>
                          </a:solidFill>
                          <a:latin typeface="Calibri" pitchFamily="34" charset="0"/>
                        </a:rPr>
                        <a:t> (1.007, 1.018)</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b"/>
                      <a:r>
                        <a:rPr lang="en-US" sz="2000" b="0" i="0" u="none" strike="noStrike" dirty="0" smtClean="0">
                          <a:solidFill>
                            <a:schemeClr val="tx1"/>
                          </a:solidFill>
                          <a:latin typeface="Calibri" pitchFamily="34" charset="0"/>
                        </a:rPr>
                        <a:t>&lt;0.0001</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tcPr>
                </a:tc>
              </a:tr>
              <a:tr h="369473">
                <a:tc vMerge="1">
                  <a:txBody>
                    <a:bodyPr/>
                    <a:lstStyle/>
                    <a:p>
                      <a:pPr algn="l" fontAlgn="b"/>
                      <a:endParaRPr lang="en-US" sz="1800" b="0" i="0" u="none" strike="noStrike" dirty="0">
                        <a:solidFill>
                          <a:schemeClr val="tx1"/>
                        </a:solidFill>
                        <a:latin typeface="+mn-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smtClean="0">
                          <a:solidFill>
                            <a:schemeClr val="tx1"/>
                          </a:solidFill>
                          <a:latin typeface="+mj-lt"/>
                        </a:rPr>
                        <a:t>min temp</a:t>
                      </a:r>
                      <a:endParaRPr lang="en-US" sz="2000" b="0" i="0" u="none" strike="noStrike" dirty="0">
                        <a:solidFill>
                          <a:schemeClr val="tx1"/>
                        </a:solidFill>
                        <a:latin typeface="+mj-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chemeClr val="tx1"/>
                          </a:solidFill>
                          <a:latin typeface="Calibri" pitchFamily="34" charset="0"/>
                        </a:rPr>
                        <a:t>0.987  (0.979, 0.995)</a:t>
                      </a:r>
                      <a:endParaRPr lang="en-US" sz="2000" b="0" i="0" u="none" strike="noStrike" dirty="0">
                        <a:solidFill>
                          <a:schemeClr val="tx1"/>
                        </a:solidFill>
                        <a:latin typeface="Calibri"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chemeClr val="tx1"/>
                          </a:solidFill>
                          <a:latin typeface="Calibri" pitchFamily="34" charset="0"/>
                        </a:rPr>
                        <a:t>0.0011</a:t>
                      </a:r>
                      <a:endParaRPr lang="en-US" sz="2000" b="0" i="0" u="none" strike="noStrike" dirty="0">
                        <a:solidFill>
                          <a:schemeClr val="tx1"/>
                        </a:solidFill>
                        <a:latin typeface="Calibri" pitchFamily="34" charset="0"/>
                      </a:endParaRPr>
                    </a:p>
                  </a:txBody>
                  <a:tcPr marL="9525" marR="9525" marT="9525" marB="0">
                    <a:lnB w="12700" cap="flat" cmpd="sng" algn="ctr">
                      <a:solidFill>
                        <a:schemeClr val="tx1"/>
                      </a:solidFill>
                      <a:prstDash val="solid"/>
                      <a:round/>
                      <a:headEnd type="none" w="med" len="med"/>
                      <a:tailEnd type="none" w="med" len="med"/>
                    </a:lnB>
                  </a:tcPr>
                </a:tc>
              </a:tr>
              <a:tr h="360749">
                <a:tc rowSpan="2">
                  <a:txBody>
                    <a:bodyPr/>
                    <a:lstStyle/>
                    <a:p>
                      <a:pPr algn="l" fontAlgn="b"/>
                      <a:r>
                        <a:rPr lang="en-US" sz="2000" b="0" i="0" u="none" strike="noStrike" dirty="0" smtClean="0">
                          <a:solidFill>
                            <a:schemeClr val="tx1"/>
                          </a:solidFill>
                          <a:latin typeface="+mj-lt"/>
                        </a:rPr>
                        <a:t>electrolyte</a:t>
                      </a:r>
                      <a:r>
                        <a:rPr lang="en-US" sz="2000" b="0" i="0" u="none" strike="noStrike" baseline="0" dirty="0" smtClean="0">
                          <a:solidFill>
                            <a:schemeClr val="tx1"/>
                          </a:solidFill>
                          <a:latin typeface="+mj-lt"/>
                        </a:rPr>
                        <a:t> hospitalizations</a:t>
                      </a:r>
                      <a:endParaRPr lang="en-US" sz="2000" b="0" i="0" u="none" strike="noStrike" dirty="0">
                        <a:solidFill>
                          <a:schemeClr val="tx1"/>
                        </a:solidFill>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max temp</a:t>
                      </a:r>
                      <a:endParaRPr lang="en-US" sz="2000" b="0" i="0" u="none" strike="noStrike" dirty="0">
                        <a:solidFill>
                          <a:schemeClr val="tx1"/>
                        </a:solidFill>
                        <a:latin typeface="+mj-lt"/>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b"/>
                      <a:r>
                        <a:rPr lang="en-US" sz="2000" b="1" i="0" u="none" strike="noStrike" dirty="0" smtClean="0">
                          <a:solidFill>
                            <a:schemeClr val="bg1"/>
                          </a:solidFill>
                          <a:latin typeface="Calibri" pitchFamily="34" charset="0"/>
                        </a:rPr>
                        <a:t>1.056 </a:t>
                      </a:r>
                      <a:r>
                        <a:rPr lang="en-US" sz="2000" b="0" i="0" u="none" strike="noStrike" dirty="0" smtClean="0">
                          <a:solidFill>
                            <a:schemeClr val="tx1"/>
                          </a:solidFill>
                          <a:latin typeface="Calibri" pitchFamily="34" charset="0"/>
                        </a:rPr>
                        <a:t> (1.034, 1.077)</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fontAlgn="b"/>
                      <a:r>
                        <a:rPr lang="en-US" sz="2000" b="0" i="0" u="none" strike="noStrike" dirty="0" smtClean="0">
                          <a:solidFill>
                            <a:schemeClr val="tx1"/>
                          </a:solidFill>
                          <a:latin typeface="Calibri" pitchFamily="34" charset="0"/>
                        </a:rPr>
                        <a:t>&lt;0.0001</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tcPr>
                </a:tc>
              </a:tr>
              <a:tr h="401251">
                <a:tc vMerge="1">
                  <a:txBody>
                    <a:bodyPr/>
                    <a:lstStyle/>
                    <a:p>
                      <a:pPr algn="l" fontAlgn="b"/>
                      <a:endParaRPr lang="en-US" sz="1800" b="0" i="0" u="none" strike="noStrike" dirty="0">
                        <a:solidFill>
                          <a:schemeClr val="tx1"/>
                        </a:solidFill>
                        <a:latin typeface="+mn-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latin typeface="+mj-lt"/>
                        </a:rPr>
                        <a:t>min temp</a:t>
                      </a:r>
                      <a:endParaRPr lang="en-US" sz="2000" b="0" i="0" u="none" strike="noStrike" dirty="0">
                        <a:solidFill>
                          <a:schemeClr val="tx1"/>
                        </a:solidFill>
                        <a:latin typeface="+mj-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chemeClr val="tx1"/>
                          </a:solidFill>
                          <a:latin typeface="Calibri" pitchFamily="34" charset="0"/>
                        </a:rPr>
                        <a:t>1.047  (1.002, 1.094)</a:t>
                      </a:r>
                      <a:endParaRPr lang="en-US" sz="2000" b="0" i="0" u="none" strike="noStrike" dirty="0">
                        <a:solidFill>
                          <a:schemeClr val="tx1"/>
                        </a:solidFill>
                        <a:latin typeface="Calibri"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chemeClr val="tx1"/>
                          </a:solidFill>
                          <a:latin typeface="Calibri" pitchFamily="34" charset="0"/>
                        </a:rPr>
                        <a:t>0.0392</a:t>
                      </a:r>
                      <a:endParaRPr lang="en-US" sz="2000" b="0" i="0" u="none" strike="noStrike" dirty="0">
                        <a:solidFill>
                          <a:schemeClr val="tx1"/>
                        </a:solidFill>
                        <a:latin typeface="Calibri" pitchFamily="34" charset="0"/>
                      </a:endParaRPr>
                    </a:p>
                  </a:txBody>
                  <a:tcPr marL="9525" marR="9525" marT="9525" marB="0">
                    <a:lnB w="12700" cap="flat" cmpd="sng" algn="ctr">
                      <a:solidFill>
                        <a:schemeClr val="tx1"/>
                      </a:solidFill>
                      <a:prstDash val="solid"/>
                      <a:round/>
                      <a:headEnd type="none" w="med" len="med"/>
                      <a:tailEnd type="none" w="med" len="med"/>
                    </a:lnB>
                  </a:tcPr>
                </a:tc>
              </a:tr>
              <a:tr h="40576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kern="1200" dirty="0" smtClean="0">
                          <a:solidFill>
                            <a:schemeClr val="tx1"/>
                          </a:solidFill>
                          <a:latin typeface="+mj-lt"/>
                          <a:ea typeface="+mn-ea"/>
                          <a:cs typeface="+mn-cs"/>
                        </a:rPr>
                        <a:t>all non-injury deaths</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smtClean="0">
                          <a:solidFill>
                            <a:schemeClr val="tx1"/>
                          </a:solidFill>
                          <a:latin typeface="+mj-lt"/>
                        </a:rPr>
                        <a:t>max temp</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smtClean="0">
                          <a:solidFill>
                            <a:schemeClr val="bg1"/>
                          </a:solidFill>
                          <a:latin typeface="Calibri" pitchFamily="34" charset="0"/>
                        </a:rPr>
                        <a:t>1.009 </a:t>
                      </a:r>
                      <a:r>
                        <a:rPr lang="en-US" sz="2000" b="0" i="0" u="none" strike="noStrike" dirty="0" smtClean="0">
                          <a:solidFill>
                            <a:schemeClr val="tx1"/>
                          </a:solidFill>
                          <a:latin typeface="Calibri" pitchFamily="34" charset="0"/>
                        </a:rPr>
                        <a:t> (1.001, 1.017)</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smtClean="0">
                          <a:solidFill>
                            <a:schemeClr val="tx1"/>
                          </a:solidFill>
                          <a:latin typeface="Calibri" pitchFamily="34" charset="0"/>
                        </a:rPr>
                        <a:t>0.0231</a:t>
                      </a:r>
                      <a:endParaRPr lang="en-US" sz="2000" b="0" i="0" u="none" strike="noStrike" dirty="0">
                        <a:solidFill>
                          <a:schemeClr val="tx1"/>
                        </a:solidFill>
                        <a:latin typeface="Calibri"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srcRect/>
          <a:stretch>
            <a:fillRect/>
          </a:stretch>
        </p:blipFill>
        <p:spPr bwMode="auto">
          <a:xfrm>
            <a:off x="914400" y="984643"/>
            <a:ext cx="7315200" cy="5492357"/>
          </a:xfrm>
          <a:prstGeom prst="rect">
            <a:avLst/>
          </a:prstGeom>
          <a:noFill/>
          <a:ln w="9525">
            <a:noFill/>
            <a:miter lim="800000"/>
            <a:headEnd/>
            <a:tailEnd/>
          </a:ln>
        </p:spPr>
      </p:pic>
      <p:sp>
        <p:nvSpPr>
          <p:cNvPr id="3" name="TextBox 2"/>
          <p:cNvSpPr txBox="1"/>
          <p:nvPr/>
        </p:nvSpPr>
        <p:spPr>
          <a:xfrm>
            <a:off x="0" y="228600"/>
            <a:ext cx="9144000" cy="769441"/>
          </a:xfrm>
          <a:prstGeom prst="rect">
            <a:avLst/>
          </a:prstGeom>
          <a:noFill/>
        </p:spPr>
        <p:txBody>
          <a:bodyPr wrap="square" rtlCol="0">
            <a:spAutoFit/>
          </a:bodyPr>
          <a:lstStyle/>
          <a:p>
            <a:pPr algn="ctr"/>
            <a:r>
              <a:rPr lang="en-US" sz="4400" dirty="0" smtClean="0">
                <a:latin typeface="+mj-lt"/>
              </a:rPr>
              <a:t>all non-injury hospitalizations</a:t>
            </a:r>
            <a:endParaRPr lang="en-US" sz="4400" dirty="0">
              <a:latin typeface="+mj-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screen"/>
          <a:srcRect/>
          <a:stretch>
            <a:fillRect/>
          </a:stretch>
        </p:blipFill>
        <p:spPr bwMode="auto">
          <a:xfrm>
            <a:off x="914400" y="990600"/>
            <a:ext cx="7315200" cy="5492357"/>
          </a:xfrm>
          <a:prstGeom prst="rect">
            <a:avLst/>
          </a:prstGeom>
          <a:noFill/>
          <a:ln w="9525">
            <a:noFill/>
            <a:miter lim="800000"/>
            <a:headEnd/>
            <a:tailEnd/>
          </a:ln>
        </p:spPr>
      </p:pic>
      <p:sp>
        <p:nvSpPr>
          <p:cNvPr id="3" name="TextBox 2"/>
          <p:cNvSpPr txBox="1"/>
          <p:nvPr/>
        </p:nvSpPr>
        <p:spPr>
          <a:xfrm>
            <a:off x="0" y="228600"/>
            <a:ext cx="9144000" cy="769441"/>
          </a:xfrm>
          <a:prstGeom prst="rect">
            <a:avLst/>
          </a:prstGeom>
          <a:noFill/>
        </p:spPr>
        <p:txBody>
          <a:bodyPr wrap="square" rtlCol="0">
            <a:spAutoFit/>
          </a:bodyPr>
          <a:lstStyle/>
          <a:p>
            <a:pPr algn="ctr"/>
            <a:r>
              <a:rPr lang="en-US" sz="4400" dirty="0" smtClean="0">
                <a:latin typeface="+mj-lt"/>
              </a:rPr>
              <a:t>electrolyte imbalance hospitalizations</a:t>
            </a:r>
            <a:endParaRPr lang="en-US" sz="4400" dirty="0">
              <a:latin typeface="+mj-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screen"/>
          <a:srcRect/>
          <a:stretch>
            <a:fillRect/>
          </a:stretch>
        </p:blipFill>
        <p:spPr bwMode="auto">
          <a:xfrm>
            <a:off x="914400" y="984643"/>
            <a:ext cx="7315200" cy="5492357"/>
          </a:xfrm>
          <a:prstGeom prst="rect">
            <a:avLst/>
          </a:prstGeom>
          <a:noFill/>
          <a:ln w="9525">
            <a:noFill/>
            <a:miter lim="800000"/>
            <a:headEnd/>
            <a:tailEnd/>
          </a:ln>
        </p:spPr>
      </p:pic>
      <p:sp>
        <p:nvSpPr>
          <p:cNvPr id="3" name="TextBox 2"/>
          <p:cNvSpPr txBox="1"/>
          <p:nvPr/>
        </p:nvSpPr>
        <p:spPr>
          <a:xfrm>
            <a:off x="0" y="228600"/>
            <a:ext cx="9144000" cy="769441"/>
          </a:xfrm>
          <a:prstGeom prst="rect">
            <a:avLst/>
          </a:prstGeom>
          <a:noFill/>
        </p:spPr>
        <p:txBody>
          <a:bodyPr wrap="square" rtlCol="0">
            <a:spAutoFit/>
          </a:bodyPr>
          <a:lstStyle/>
          <a:p>
            <a:pPr algn="ctr"/>
            <a:r>
              <a:rPr lang="en-US" sz="4400" dirty="0" smtClean="0">
                <a:latin typeface="+mj-lt"/>
              </a:rPr>
              <a:t>all non-injury deaths</a:t>
            </a:r>
            <a:endParaRPr lang="en-US" sz="4400" dirty="0">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JRUBADO\Desktop\Heat Presentation\Photos &amp; Images\Chicago20skyline.jp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731368" y="381000"/>
            <a:ext cx="5681265" cy="838200"/>
          </a:xfrm>
          <a:effectLst>
            <a:outerShdw blurRad="50800" dist="38100" dir="2700000" algn="tl" rotWithShape="0">
              <a:prstClr val="black">
                <a:alpha val="40000"/>
              </a:prstClr>
            </a:outerShdw>
          </a:effectLst>
        </p:spPr>
        <p:txBody>
          <a:bodyPr>
            <a:normAutofit fontScale="90000"/>
          </a:bodyPr>
          <a:lstStyle/>
          <a:p>
            <a:r>
              <a:rPr lang="en-US" dirty="0" smtClean="0">
                <a:solidFill>
                  <a:schemeClr val="tx1"/>
                </a:solidFill>
              </a:rPr>
              <a:t>1995 Chicago heat wave</a:t>
            </a:r>
            <a:endParaRPr lang="en-US" dirty="0">
              <a:solidFill>
                <a:schemeClr val="tx1"/>
              </a:solidFill>
            </a:endParaRPr>
          </a:p>
        </p:txBody>
      </p:sp>
      <p:sp>
        <p:nvSpPr>
          <p:cNvPr id="6" name="Title 3"/>
          <p:cNvSpPr txBox="1">
            <a:spLocks/>
          </p:cNvSpPr>
          <p:nvPr/>
        </p:nvSpPr>
        <p:spPr>
          <a:xfrm>
            <a:off x="0" y="1600200"/>
            <a:ext cx="9144000" cy="8382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7200" b="1" dirty="0" smtClean="0">
                <a:solidFill>
                  <a:srgbClr val="C00000"/>
                </a:solidFill>
                <a:latin typeface="+mj-lt"/>
                <a:ea typeface="+mj-ea"/>
                <a:cs typeface="+mj-cs"/>
              </a:rPr>
              <a:t>5</a:t>
            </a:r>
            <a:r>
              <a:rPr lang="en-US" sz="2800" dirty="0" smtClean="0">
                <a:solidFill>
                  <a:srgbClr val="C00000"/>
                </a:solidFill>
                <a:latin typeface="+mj-lt"/>
                <a:ea typeface="+mj-ea"/>
                <a:cs typeface="+mj-cs"/>
              </a:rPr>
              <a:t>    </a:t>
            </a:r>
            <a:r>
              <a:rPr lang="en-US" sz="2800" dirty="0" smtClean="0">
                <a:latin typeface="+mj-lt"/>
                <a:ea typeface="+mj-ea"/>
                <a:cs typeface="+mj-cs"/>
              </a:rPr>
              <a:t>days above 100°F apparent temperature</a:t>
            </a:r>
            <a:endParaRPr kumimoji="0" lang="en-US" sz="3600" b="0" i="0" u="none" strike="noStrike" kern="1200" cap="none" spc="0" normalizeH="0" baseline="0" noProof="0" dirty="0">
              <a:ln>
                <a:noFill/>
              </a:ln>
              <a:effectLst/>
              <a:uLnTx/>
              <a:uFillTx/>
              <a:latin typeface="+mj-lt"/>
              <a:ea typeface="+mj-ea"/>
              <a:cs typeface="+mj-cs"/>
            </a:endParaRPr>
          </a:p>
        </p:txBody>
      </p:sp>
      <p:sp>
        <p:nvSpPr>
          <p:cNvPr id="7" name="Title 3"/>
          <p:cNvSpPr txBox="1">
            <a:spLocks/>
          </p:cNvSpPr>
          <p:nvPr/>
        </p:nvSpPr>
        <p:spPr>
          <a:xfrm>
            <a:off x="2895600" y="2667000"/>
            <a:ext cx="2895600" cy="7620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tab pos="2286000" algn="l"/>
              </a:tabLst>
              <a:defRPr/>
            </a:pPr>
            <a:r>
              <a:rPr lang="en-US" sz="6000" b="1" dirty="0" smtClean="0">
                <a:solidFill>
                  <a:srgbClr val="C00000"/>
                </a:solidFill>
                <a:latin typeface="+mj-lt"/>
                <a:ea typeface="+mj-ea"/>
                <a:cs typeface="+mj-cs"/>
              </a:rPr>
              <a:t>739</a:t>
            </a:r>
            <a:r>
              <a:rPr lang="en-US" sz="2800" dirty="0" smtClean="0">
                <a:solidFill>
                  <a:srgbClr val="C00000"/>
                </a:solidFill>
                <a:latin typeface="+mj-lt"/>
                <a:ea typeface="+mj-ea"/>
                <a:cs typeface="+mj-cs"/>
              </a:rPr>
              <a:t>    </a:t>
            </a:r>
            <a:r>
              <a:rPr lang="en-US" sz="2800" dirty="0" smtClean="0">
                <a:latin typeface="+mj-lt"/>
                <a:ea typeface="+mj-ea"/>
                <a:cs typeface="+mj-cs"/>
              </a:rPr>
              <a:t>deaths</a:t>
            </a:r>
            <a:endParaRPr kumimoji="0" lang="en-US" sz="3600" b="0" i="0" u="none" strike="noStrike" kern="1200" cap="none" spc="0" normalizeH="0" baseline="0" noProof="0" dirty="0">
              <a:ln>
                <a:noFill/>
              </a:ln>
              <a:effectLst/>
              <a:uLnTx/>
              <a:uFillTx/>
              <a:latin typeface="+mj-lt"/>
              <a:ea typeface="+mj-ea"/>
              <a:cs typeface="+mj-cs"/>
            </a:endParaRPr>
          </a:p>
        </p:txBody>
      </p:sp>
      <p:sp>
        <p:nvSpPr>
          <p:cNvPr id="8" name="Title 3"/>
          <p:cNvSpPr txBox="1">
            <a:spLocks/>
          </p:cNvSpPr>
          <p:nvPr/>
        </p:nvSpPr>
        <p:spPr>
          <a:xfrm>
            <a:off x="2286000" y="3475038"/>
            <a:ext cx="4800600" cy="715962"/>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C00000"/>
                </a:solidFill>
                <a:latin typeface="+mj-lt"/>
                <a:ea typeface="+mj-ea"/>
                <a:cs typeface="+mj-cs"/>
              </a:rPr>
              <a:t>1,072</a:t>
            </a:r>
            <a:r>
              <a:rPr lang="en-US" sz="2800" dirty="0" smtClean="0">
                <a:solidFill>
                  <a:srgbClr val="C00000"/>
                </a:solidFill>
                <a:latin typeface="+mj-lt"/>
                <a:ea typeface="+mj-ea"/>
                <a:cs typeface="+mj-cs"/>
              </a:rPr>
              <a:t>    </a:t>
            </a:r>
            <a:r>
              <a:rPr lang="en-US" sz="2800" dirty="0" smtClean="0">
                <a:latin typeface="+mj-lt"/>
                <a:ea typeface="+mj-ea"/>
                <a:cs typeface="+mj-cs"/>
              </a:rPr>
              <a:t>hospitalizations</a:t>
            </a:r>
            <a:endParaRPr kumimoji="0" lang="en-US" sz="3600" b="0" i="0" u="none" strike="noStrike" kern="1200" cap="none" spc="0" normalizeH="0" baseline="0" noProof="0" dirty="0">
              <a:ln>
                <a:noFill/>
              </a:ln>
              <a:effectLst/>
              <a:uLnTx/>
              <a:uFillTx/>
              <a:latin typeface="+mj-lt"/>
              <a:ea typeface="+mj-ea"/>
              <a:cs typeface="+mj-cs"/>
            </a:endParaRPr>
          </a:p>
        </p:txBody>
      </p:sp>
      <p:sp>
        <p:nvSpPr>
          <p:cNvPr id="9" name="Title 3"/>
          <p:cNvSpPr txBox="1">
            <a:spLocks/>
          </p:cNvSpPr>
          <p:nvPr/>
        </p:nvSpPr>
        <p:spPr>
          <a:xfrm>
            <a:off x="1981200" y="4267200"/>
            <a:ext cx="4038600" cy="6858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C00000"/>
                </a:solidFill>
                <a:latin typeface="+mj-lt"/>
                <a:ea typeface="+mj-ea"/>
                <a:cs typeface="+mj-cs"/>
              </a:rPr>
              <a:t>3,300</a:t>
            </a:r>
            <a:r>
              <a:rPr lang="en-US" sz="2800" dirty="0" smtClean="0">
                <a:solidFill>
                  <a:srgbClr val="C00000"/>
                </a:solidFill>
                <a:latin typeface="+mj-lt"/>
                <a:ea typeface="+mj-ea"/>
                <a:cs typeface="+mj-cs"/>
              </a:rPr>
              <a:t>    </a:t>
            </a:r>
            <a:r>
              <a:rPr lang="en-US" sz="2800" dirty="0" smtClean="0">
                <a:latin typeface="+mj-lt"/>
                <a:ea typeface="+mj-ea"/>
                <a:cs typeface="+mj-cs"/>
              </a:rPr>
              <a:t>ED visits</a:t>
            </a:r>
            <a:endParaRPr kumimoji="0" lang="en-US" sz="3600" b="0" i="0" u="none" strike="noStrike" kern="1200" cap="none" spc="0" normalizeH="0" baseline="0" noProof="0" dirty="0">
              <a:ln>
                <a:noFill/>
              </a:ln>
              <a:effectLst/>
              <a:uLnTx/>
              <a:uFillTx/>
              <a:latin typeface="+mj-lt"/>
              <a:ea typeface="+mj-ea"/>
              <a:cs typeface="+mj-cs"/>
            </a:endParaRPr>
          </a:p>
        </p:txBody>
      </p:sp>
      <p:sp>
        <p:nvSpPr>
          <p:cNvPr id="11" name="Title 3"/>
          <p:cNvSpPr txBox="1">
            <a:spLocks/>
          </p:cNvSpPr>
          <p:nvPr/>
        </p:nvSpPr>
        <p:spPr>
          <a:xfrm>
            <a:off x="0" y="5257800"/>
            <a:ext cx="9144000" cy="9144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C00000"/>
                </a:solidFill>
                <a:latin typeface="+mj-lt"/>
                <a:ea typeface="+mj-ea"/>
                <a:cs typeface="+mj-cs"/>
              </a:rPr>
              <a:t>14.6</a:t>
            </a:r>
            <a:r>
              <a:rPr lang="en-US" sz="2800" dirty="0" smtClean="0">
                <a:solidFill>
                  <a:srgbClr val="C00000"/>
                </a:solidFill>
                <a:latin typeface="+mj-lt"/>
                <a:ea typeface="+mj-ea"/>
                <a:cs typeface="+mj-cs"/>
              </a:rPr>
              <a:t>   </a:t>
            </a:r>
            <a:r>
              <a:rPr lang="en-US" sz="2800" dirty="0" smtClean="0">
                <a:latin typeface="+mj-lt"/>
                <a:ea typeface="+mj-ea"/>
                <a:cs typeface="+mj-cs"/>
              </a:rPr>
              <a:t>heat-related death rate ratio for adults 65+</a:t>
            </a:r>
            <a:endParaRPr kumimoji="0" lang="en-US" sz="3600" b="0" i="0" u="none" strike="noStrike" kern="1200" cap="none" spc="0" normalizeH="0" baseline="0" noProof="0" dirty="0">
              <a:ln>
                <a:noFill/>
              </a:ln>
              <a:effectLst/>
              <a:uLnTx/>
              <a:uFillTx/>
              <a:latin typeface="+mj-lt"/>
              <a:ea typeface="+mj-ea"/>
              <a:cs typeface="+mj-cs"/>
            </a:endParaRPr>
          </a:p>
        </p:txBody>
      </p:sp>
      <p:pic>
        <p:nvPicPr>
          <p:cNvPr id="4098" name="Picture 2" descr="C:\Documents and Settings\DJRUBADO\Desktop\Heat Presentation\Photos &amp; Images\chicago heat wave graph.gif"/>
          <p:cNvPicPr>
            <a:picLocks noChangeAspect="1" noChangeArrowheads="1"/>
          </p:cNvPicPr>
          <p:nvPr/>
        </p:nvPicPr>
        <p:blipFill>
          <a:blip r:embed="rId4" cstate="screen"/>
          <a:srcRect/>
          <a:stretch>
            <a:fillRect/>
          </a:stretch>
        </p:blipFill>
        <p:spPr bwMode="auto">
          <a:xfrm>
            <a:off x="603295" y="1402519"/>
            <a:ext cx="7937410" cy="499828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914400" y="228600"/>
          <a:ext cx="7315200" cy="3257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914400" y="3602551"/>
          <a:ext cx="7315200" cy="3255449"/>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p:cNvCxnSpPr/>
          <p:nvPr/>
        </p:nvCxnSpPr>
        <p:spPr>
          <a:xfrm>
            <a:off x="228600" y="3505200"/>
            <a:ext cx="86868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020762"/>
          </a:xfrm>
        </p:spPr>
        <p:txBody>
          <a:bodyPr/>
          <a:lstStyle/>
          <a:p>
            <a:r>
              <a:rPr lang="en-US" dirty="0" smtClean="0"/>
              <a:t>summary</a:t>
            </a:r>
            <a:endParaRPr lang="en-US" dirty="0"/>
          </a:p>
        </p:txBody>
      </p:sp>
      <p:sp>
        <p:nvSpPr>
          <p:cNvPr id="3" name="Content Placeholder 2"/>
          <p:cNvSpPr>
            <a:spLocks noGrp="1"/>
          </p:cNvSpPr>
          <p:nvPr>
            <p:ph idx="1"/>
          </p:nvPr>
        </p:nvSpPr>
        <p:spPr>
          <a:xfrm>
            <a:off x="742950" y="1524000"/>
            <a:ext cx="7658100" cy="5181600"/>
          </a:xfrm>
        </p:spPr>
        <p:txBody>
          <a:bodyPr>
            <a:noAutofit/>
          </a:bodyPr>
          <a:lstStyle/>
          <a:p>
            <a:r>
              <a:rPr lang="en-US" sz="2400" dirty="0" smtClean="0">
                <a:latin typeface="+mj-lt"/>
              </a:rPr>
              <a:t>heat is not a major health issue in Oregon...</a:t>
            </a:r>
          </a:p>
          <a:p>
            <a:r>
              <a:rPr lang="en-US" sz="2400" dirty="0" smtClean="0">
                <a:latin typeface="+mj-lt"/>
              </a:rPr>
              <a:t>there is an association between heat and illness that varies by region</a:t>
            </a:r>
          </a:p>
          <a:p>
            <a:r>
              <a:rPr lang="en-US" sz="2400" dirty="0" smtClean="0">
                <a:latin typeface="+mj-lt"/>
              </a:rPr>
              <a:t>there are more heat-related deaths and illnesses than reported</a:t>
            </a:r>
          </a:p>
          <a:p>
            <a:r>
              <a:rPr lang="en-US" sz="2400" dirty="0" smtClean="0">
                <a:latin typeface="+mj-lt"/>
              </a:rPr>
              <a:t>significant health effects may occur below what the weather service uses to issue heat advisories</a:t>
            </a:r>
          </a:p>
          <a:p>
            <a:r>
              <a:rPr lang="en-US" sz="2400" dirty="0" smtClean="0"/>
              <a:t>impacts were slightly greater on the 65+ age group</a:t>
            </a:r>
            <a:endParaRPr lang="en-US" sz="2400" dirty="0" smtClean="0">
              <a:latin typeface="+mj-lt"/>
            </a:endParaRPr>
          </a:p>
          <a:p>
            <a:r>
              <a:rPr lang="en-US" sz="2400" dirty="0" smtClean="0">
                <a:latin typeface="+mj-lt"/>
              </a:rPr>
              <a:t>contrary to popular belief, it  does get hot in Oregon</a:t>
            </a:r>
          </a:p>
          <a:p>
            <a:r>
              <a:rPr lang="en-US" sz="2400" dirty="0" smtClean="0">
                <a:latin typeface="+mj-lt"/>
              </a:rPr>
              <a:t>with climate change, more hot weather is on the way</a:t>
            </a:r>
            <a:endParaRPr lang="en-US" sz="2400" dirty="0">
              <a:latin typeface="+mj-lt"/>
            </a:endParaRPr>
          </a:p>
        </p:txBody>
      </p:sp>
      <p:sp>
        <p:nvSpPr>
          <p:cNvPr id="4" name="TextBox 3"/>
          <p:cNvSpPr txBox="1"/>
          <p:nvPr/>
        </p:nvSpPr>
        <p:spPr>
          <a:xfrm>
            <a:off x="6324600" y="1676400"/>
            <a:ext cx="1371600" cy="584775"/>
          </a:xfrm>
          <a:prstGeom prst="rect">
            <a:avLst/>
          </a:prstGeom>
          <a:noFill/>
        </p:spPr>
        <p:txBody>
          <a:bodyPr wrap="square" rtlCol="0">
            <a:spAutoFit/>
          </a:bodyPr>
          <a:lstStyle/>
          <a:p>
            <a:pPr algn="ctr"/>
            <a:r>
              <a:rPr lang="en-US" sz="3200" b="1" dirty="0" smtClean="0">
                <a:gradFill>
                  <a:gsLst>
                    <a:gs pos="0">
                      <a:schemeClr val="tx1">
                        <a:alpha val="70000"/>
                      </a:schemeClr>
                    </a:gs>
                    <a:gs pos="50000">
                      <a:schemeClr val="tx1">
                        <a:alpha val="80000"/>
                      </a:schemeClr>
                    </a:gs>
                    <a:gs pos="100000">
                      <a:schemeClr val="tx1">
                        <a:alpha val="90000"/>
                      </a:schemeClr>
                    </a:gs>
                  </a:gsLst>
                  <a:lin ang="0" scaled="0"/>
                </a:gradFill>
                <a:latin typeface="+mj-lt"/>
              </a:rPr>
              <a:t>yet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1447800"/>
            <a:ext cx="7391400" cy="1590675"/>
          </a:xfrm>
        </p:spPr>
        <p:txBody>
          <a:bodyPr/>
          <a:lstStyle/>
          <a:p>
            <a:r>
              <a:rPr lang="en-US" dirty="0" smtClean="0"/>
              <a:t>thank you</a:t>
            </a:r>
            <a:endParaRPr lang="en-US" dirty="0"/>
          </a:p>
        </p:txBody>
      </p:sp>
      <p:sp>
        <p:nvSpPr>
          <p:cNvPr id="5" name="Text Placeholder 4"/>
          <p:cNvSpPr>
            <a:spLocks noGrp="1"/>
          </p:cNvSpPr>
          <p:nvPr>
            <p:ph type="body" idx="1"/>
          </p:nvPr>
        </p:nvSpPr>
        <p:spPr/>
        <p:txBody>
          <a:bodyPr>
            <a:normAutofit/>
          </a:bodyPr>
          <a:lstStyle/>
          <a:p>
            <a:r>
              <a:rPr lang="en-US" sz="2400" dirty="0" smtClean="0">
                <a:latin typeface="+mj-lt"/>
              </a:rPr>
              <a:t>Dan </a:t>
            </a:r>
            <a:r>
              <a:rPr lang="en-US" sz="2400" dirty="0" err="1" smtClean="0">
                <a:latin typeface="+mj-lt"/>
              </a:rPr>
              <a:t>Rubado</a:t>
            </a:r>
            <a:endParaRPr lang="en-US" sz="2400" dirty="0" smtClean="0">
              <a:latin typeface="+mj-lt"/>
            </a:endParaRPr>
          </a:p>
          <a:p>
            <a:r>
              <a:rPr lang="en-US" sz="2400" dirty="0" smtClean="0">
                <a:latin typeface="+mj-lt"/>
              </a:rPr>
              <a:t>daniel.j.rubado@state.or.us</a:t>
            </a:r>
            <a:endParaRPr lang="en-US" sz="24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DJRUBADO\Desktop\Heat Presentation\Photos &amp; Images\LA skyline.jp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1" y="-1"/>
            <a:ext cx="9144001" cy="685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a:spLocks noGrp="1"/>
          </p:cNvSpPr>
          <p:nvPr>
            <p:ph type="title"/>
          </p:nvPr>
        </p:nvSpPr>
        <p:spPr>
          <a:xfrm>
            <a:off x="1731368" y="381000"/>
            <a:ext cx="5681265" cy="838200"/>
          </a:xfrm>
          <a:effectLst>
            <a:outerShdw blurRad="50800" dist="38100" dir="2700000" algn="tl" rotWithShape="0">
              <a:prstClr val="black">
                <a:alpha val="40000"/>
              </a:prstClr>
            </a:outerShdw>
          </a:effectLst>
        </p:spPr>
        <p:txBody>
          <a:bodyPr>
            <a:normAutofit fontScale="90000"/>
          </a:bodyPr>
          <a:lstStyle/>
          <a:p>
            <a:r>
              <a:rPr lang="en-US" dirty="0" smtClean="0">
                <a:solidFill>
                  <a:schemeClr val="tx1"/>
                </a:solidFill>
              </a:rPr>
              <a:t>2006 California heat wave</a:t>
            </a:r>
            <a:endParaRPr lang="en-US" dirty="0">
              <a:solidFill>
                <a:schemeClr val="tx1"/>
              </a:solidFill>
            </a:endParaRPr>
          </a:p>
        </p:txBody>
      </p:sp>
      <p:sp>
        <p:nvSpPr>
          <p:cNvPr id="10" name="Title 3"/>
          <p:cNvSpPr txBox="1">
            <a:spLocks/>
          </p:cNvSpPr>
          <p:nvPr/>
        </p:nvSpPr>
        <p:spPr>
          <a:xfrm>
            <a:off x="0" y="1600200"/>
            <a:ext cx="9144000" cy="8382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lvl="0" algn="ctr">
              <a:spcBef>
                <a:spcPct val="0"/>
              </a:spcBef>
            </a:pPr>
            <a:r>
              <a:rPr lang="en-US" sz="7200" b="1" dirty="0" smtClean="0">
                <a:solidFill>
                  <a:srgbClr val="C00000"/>
                </a:solidFill>
                <a:latin typeface="+mj-lt"/>
                <a:ea typeface="+mj-ea"/>
                <a:cs typeface="+mj-cs"/>
              </a:rPr>
              <a:t>11</a:t>
            </a:r>
            <a:r>
              <a:rPr lang="en-US" sz="2800" dirty="0" smtClean="0">
                <a:solidFill>
                  <a:srgbClr val="C00000"/>
                </a:solidFill>
                <a:latin typeface="+mj-lt"/>
                <a:ea typeface="+mj-ea"/>
                <a:cs typeface="+mj-cs"/>
              </a:rPr>
              <a:t>    </a:t>
            </a:r>
            <a:r>
              <a:rPr lang="en-US" sz="2800" dirty="0" smtClean="0">
                <a:latin typeface="+mj-lt"/>
                <a:ea typeface="+mj-ea"/>
                <a:cs typeface="+mj-cs"/>
              </a:rPr>
              <a:t>consecutive days above </a:t>
            </a:r>
            <a:r>
              <a:rPr lang="en-US" sz="2800" dirty="0" smtClean="0">
                <a:latin typeface="+mj-lt"/>
              </a:rPr>
              <a:t>100°F</a:t>
            </a:r>
            <a:r>
              <a:rPr lang="en-US" sz="2800" dirty="0" smtClean="0">
                <a:latin typeface="+mj-lt"/>
                <a:ea typeface="+mj-ea"/>
                <a:cs typeface="+mj-cs"/>
              </a:rPr>
              <a:t> </a:t>
            </a:r>
            <a:endParaRPr kumimoji="0" lang="en-US" sz="3600" b="0" i="0" u="none" strike="noStrike" kern="1200" cap="none" spc="0" normalizeH="0" baseline="0" noProof="0" dirty="0">
              <a:ln>
                <a:noFill/>
              </a:ln>
              <a:effectLst/>
              <a:uLnTx/>
              <a:uFillTx/>
              <a:latin typeface="+mj-lt"/>
              <a:ea typeface="+mj-ea"/>
              <a:cs typeface="+mj-cs"/>
            </a:endParaRPr>
          </a:p>
        </p:txBody>
      </p:sp>
      <p:sp>
        <p:nvSpPr>
          <p:cNvPr id="11" name="Title 3"/>
          <p:cNvSpPr txBox="1">
            <a:spLocks/>
          </p:cNvSpPr>
          <p:nvPr/>
        </p:nvSpPr>
        <p:spPr>
          <a:xfrm>
            <a:off x="2895600" y="2667000"/>
            <a:ext cx="2895600" cy="7620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tab pos="2286000" algn="l"/>
              </a:tabLst>
              <a:defRPr/>
            </a:pPr>
            <a:r>
              <a:rPr lang="en-US" sz="6000" b="1" dirty="0" smtClean="0">
                <a:solidFill>
                  <a:srgbClr val="C00000"/>
                </a:solidFill>
                <a:latin typeface="+mj-lt"/>
                <a:ea typeface="+mj-ea"/>
                <a:cs typeface="+mj-cs"/>
              </a:rPr>
              <a:t>655</a:t>
            </a:r>
            <a:r>
              <a:rPr lang="en-US" sz="2800" dirty="0" smtClean="0">
                <a:solidFill>
                  <a:srgbClr val="C00000"/>
                </a:solidFill>
                <a:latin typeface="+mj-lt"/>
                <a:ea typeface="+mj-ea"/>
                <a:cs typeface="+mj-cs"/>
              </a:rPr>
              <a:t>    </a:t>
            </a:r>
            <a:r>
              <a:rPr lang="en-US" sz="2800" dirty="0" smtClean="0">
                <a:latin typeface="+mj-lt"/>
                <a:ea typeface="+mj-ea"/>
                <a:cs typeface="+mj-cs"/>
              </a:rPr>
              <a:t>deaths</a:t>
            </a:r>
            <a:endParaRPr kumimoji="0" lang="en-US" sz="3600" b="0" i="0" u="none" strike="noStrike" kern="1200" cap="none" spc="0" normalizeH="0" baseline="0" noProof="0" dirty="0">
              <a:ln>
                <a:noFill/>
              </a:ln>
              <a:effectLst/>
              <a:uLnTx/>
              <a:uFillTx/>
              <a:latin typeface="+mj-lt"/>
              <a:ea typeface="+mj-ea"/>
              <a:cs typeface="+mj-cs"/>
            </a:endParaRPr>
          </a:p>
        </p:txBody>
      </p:sp>
      <p:sp>
        <p:nvSpPr>
          <p:cNvPr id="12" name="Title 3"/>
          <p:cNvSpPr txBox="1">
            <a:spLocks/>
          </p:cNvSpPr>
          <p:nvPr/>
        </p:nvSpPr>
        <p:spPr>
          <a:xfrm>
            <a:off x="2514600" y="3475038"/>
            <a:ext cx="4572000" cy="715962"/>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C00000"/>
                </a:solidFill>
                <a:latin typeface="+mj-lt"/>
                <a:ea typeface="+mj-ea"/>
                <a:cs typeface="+mj-cs"/>
              </a:rPr>
              <a:t>1,182</a:t>
            </a:r>
            <a:r>
              <a:rPr lang="en-US" sz="2800" dirty="0" smtClean="0">
                <a:solidFill>
                  <a:srgbClr val="C00000"/>
                </a:solidFill>
                <a:latin typeface="+mj-lt"/>
                <a:ea typeface="+mj-ea"/>
                <a:cs typeface="+mj-cs"/>
              </a:rPr>
              <a:t>    </a:t>
            </a:r>
            <a:r>
              <a:rPr lang="en-US" sz="2800" dirty="0" smtClean="0">
                <a:latin typeface="+mj-lt"/>
                <a:ea typeface="+mj-ea"/>
                <a:cs typeface="+mj-cs"/>
              </a:rPr>
              <a:t>hospitalizations</a:t>
            </a:r>
            <a:endParaRPr kumimoji="0" lang="en-US" sz="3600" b="0" i="0" u="none" strike="noStrike" kern="1200" cap="none" spc="0" normalizeH="0" baseline="0" noProof="0" dirty="0">
              <a:ln>
                <a:noFill/>
              </a:ln>
              <a:effectLst/>
              <a:uLnTx/>
              <a:uFillTx/>
              <a:latin typeface="+mj-lt"/>
              <a:ea typeface="+mj-ea"/>
              <a:cs typeface="+mj-cs"/>
            </a:endParaRPr>
          </a:p>
        </p:txBody>
      </p:sp>
      <p:sp>
        <p:nvSpPr>
          <p:cNvPr id="13" name="Title 3"/>
          <p:cNvSpPr txBox="1">
            <a:spLocks/>
          </p:cNvSpPr>
          <p:nvPr/>
        </p:nvSpPr>
        <p:spPr>
          <a:xfrm>
            <a:off x="1981200" y="4267200"/>
            <a:ext cx="4038600" cy="6858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C00000"/>
                </a:solidFill>
                <a:latin typeface="+mj-lt"/>
                <a:ea typeface="+mj-ea"/>
                <a:cs typeface="+mj-cs"/>
              </a:rPr>
              <a:t>16,166</a:t>
            </a:r>
            <a:r>
              <a:rPr lang="en-US" sz="2800" dirty="0" smtClean="0">
                <a:solidFill>
                  <a:srgbClr val="C00000"/>
                </a:solidFill>
                <a:latin typeface="+mj-lt"/>
                <a:ea typeface="+mj-ea"/>
                <a:cs typeface="+mj-cs"/>
              </a:rPr>
              <a:t>    </a:t>
            </a:r>
            <a:r>
              <a:rPr lang="en-US" sz="2800" dirty="0" smtClean="0">
                <a:latin typeface="+mj-lt"/>
                <a:ea typeface="+mj-ea"/>
                <a:cs typeface="+mj-cs"/>
              </a:rPr>
              <a:t>ED visits</a:t>
            </a:r>
            <a:endParaRPr kumimoji="0" lang="en-US" sz="36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DJRUBADO\Desktop\Heat Presentation\Photos &amp; Images\france heat graph.jpg"/>
          <p:cNvPicPr>
            <a:picLocks noChangeAspect="1" noChangeArrowheads="1"/>
          </p:cNvPicPr>
          <p:nvPr/>
        </p:nvPicPr>
        <p:blipFill>
          <a:blip r:embed="rId3" cstate="screen"/>
          <a:srcRect/>
          <a:stretch>
            <a:fillRect/>
          </a:stretch>
        </p:blipFill>
        <p:spPr bwMode="auto">
          <a:xfrm>
            <a:off x="685800" y="1371599"/>
            <a:ext cx="7772400" cy="510540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050" name="Picture 2" descr="C:\Documents and Settings\DJRUBADO\Desktop\Heat Presentation\Photos &amp; Images\Paris-Skyline.jpg"/>
          <p:cNvPicPr>
            <a:picLocks noChangeAspect="1" noChangeArrowheads="1"/>
          </p:cNvPicPr>
          <p:nvPr/>
        </p:nvPicPr>
        <p:blipFill>
          <a:blip r:embed="rId4" cstate="screen">
            <a:duotone>
              <a:prstClr val="black"/>
              <a:schemeClr val="accent1">
                <a:tint val="45000"/>
                <a:satMod val="400000"/>
              </a:schemeClr>
            </a:duotone>
          </a:blip>
          <a:srcRect/>
          <a:stretch>
            <a:fillRect/>
          </a:stretch>
        </p:blipFill>
        <p:spPr bwMode="auto">
          <a:xfrm>
            <a:off x="-1" y="0"/>
            <a:ext cx="9144001" cy="685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731368" y="381000"/>
            <a:ext cx="5681265" cy="838200"/>
          </a:xfrm>
          <a:effectLst>
            <a:outerShdw blurRad="50800" dist="38100" dir="2700000" algn="tl" rotWithShape="0">
              <a:prstClr val="black">
                <a:alpha val="40000"/>
              </a:prstClr>
            </a:outerShdw>
          </a:effectLst>
        </p:spPr>
        <p:txBody>
          <a:bodyPr>
            <a:normAutofit fontScale="90000"/>
          </a:bodyPr>
          <a:lstStyle/>
          <a:p>
            <a:r>
              <a:rPr lang="en-US" dirty="0" smtClean="0">
                <a:solidFill>
                  <a:schemeClr val="tx1"/>
                </a:solidFill>
              </a:rPr>
              <a:t>2003 heat wave in France</a:t>
            </a:r>
            <a:endParaRPr lang="en-US" dirty="0">
              <a:solidFill>
                <a:schemeClr val="tx1"/>
              </a:solidFill>
            </a:endParaRPr>
          </a:p>
        </p:txBody>
      </p:sp>
      <p:sp>
        <p:nvSpPr>
          <p:cNvPr id="8" name="Title 3"/>
          <p:cNvSpPr txBox="1">
            <a:spLocks/>
          </p:cNvSpPr>
          <p:nvPr/>
        </p:nvSpPr>
        <p:spPr>
          <a:xfrm>
            <a:off x="0" y="1524000"/>
            <a:ext cx="9144000" cy="9144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lvl="0" algn="ctr">
              <a:spcBef>
                <a:spcPct val="0"/>
              </a:spcBef>
            </a:pPr>
            <a:r>
              <a:rPr lang="en-US" sz="2800" dirty="0" smtClean="0">
                <a:latin typeface="+mj-lt"/>
                <a:ea typeface="+mj-ea"/>
                <a:cs typeface="+mj-cs"/>
              </a:rPr>
              <a:t>Hottest summer in Europe in the last </a:t>
            </a:r>
            <a:r>
              <a:rPr lang="en-US" sz="7200" b="1" dirty="0" smtClean="0">
                <a:solidFill>
                  <a:srgbClr val="C00000"/>
                </a:solidFill>
                <a:latin typeface="+mj-lt"/>
                <a:ea typeface="+mj-ea"/>
                <a:cs typeface="+mj-cs"/>
              </a:rPr>
              <a:t>500 </a:t>
            </a:r>
            <a:r>
              <a:rPr lang="en-US" sz="2800" dirty="0" smtClean="0">
                <a:latin typeface="+mj-lt"/>
                <a:ea typeface="+mj-ea"/>
                <a:cs typeface="+mj-cs"/>
              </a:rPr>
              <a:t>years</a:t>
            </a:r>
          </a:p>
        </p:txBody>
      </p:sp>
      <p:sp>
        <p:nvSpPr>
          <p:cNvPr id="9" name="Title 3"/>
          <p:cNvSpPr txBox="1">
            <a:spLocks/>
          </p:cNvSpPr>
          <p:nvPr/>
        </p:nvSpPr>
        <p:spPr>
          <a:xfrm>
            <a:off x="0" y="3962400"/>
            <a:ext cx="9144000" cy="7620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2286000" algn="l"/>
              </a:tabLst>
              <a:defRPr/>
            </a:pPr>
            <a:r>
              <a:rPr lang="en-US" sz="6000" b="1" dirty="0" smtClean="0">
                <a:solidFill>
                  <a:srgbClr val="C00000"/>
                </a:solidFill>
                <a:latin typeface="+mj-lt"/>
                <a:ea typeface="+mj-ea"/>
                <a:cs typeface="+mj-cs"/>
              </a:rPr>
              <a:t>14,800</a:t>
            </a:r>
            <a:r>
              <a:rPr lang="en-US" sz="2800" dirty="0" smtClean="0">
                <a:solidFill>
                  <a:srgbClr val="C00000"/>
                </a:solidFill>
                <a:latin typeface="+mj-lt"/>
                <a:ea typeface="+mj-ea"/>
                <a:cs typeface="+mj-cs"/>
              </a:rPr>
              <a:t>   </a:t>
            </a:r>
            <a:r>
              <a:rPr lang="en-US" sz="2800" dirty="0" smtClean="0">
                <a:latin typeface="+mj-lt"/>
                <a:ea typeface="+mj-ea"/>
                <a:cs typeface="+mj-cs"/>
              </a:rPr>
              <a:t>deaths</a:t>
            </a:r>
            <a:endParaRPr kumimoji="0" lang="en-US" sz="3600" b="0" i="0" u="none" strike="noStrike" kern="1200" cap="none" spc="0" normalizeH="0" baseline="0" noProof="0" dirty="0">
              <a:ln>
                <a:noFill/>
              </a:ln>
              <a:effectLst/>
              <a:uLnTx/>
              <a:uFillTx/>
              <a:latin typeface="+mj-lt"/>
              <a:ea typeface="+mj-ea"/>
              <a:cs typeface="+mj-cs"/>
            </a:endParaRPr>
          </a:p>
        </p:txBody>
      </p:sp>
      <p:sp>
        <p:nvSpPr>
          <p:cNvPr id="12" name="Title 3"/>
          <p:cNvSpPr txBox="1">
            <a:spLocks/>
          </p:cNvSpPr>
          <p:nvPr/>
        </p:nvSpPr>
        <p:spPr>
          <a:xfrm>
            <a:off x="0" y="5105400"/>
            <a:ext cx="9144000" cy="9144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C00000"/>
                </a:solidFill>
                <a:latin typeface="+mj-lt"/>
                <a:ea typeface="+mj-ea"/>
                <a:cs typeface="+mj-cs"/>
              </a:rPr>
              <a:t>4.4</a:t>
            </a:r>
            <a:r>
              <a:rPr lang="en-US" sz="2800" dirty="0" smtClean="0">
                <a:solidFill>
                  <a:srgbClr val="C00000"/>
                </a:solidFill>
                <a:latin typeface="+mj-lt"/>
                <a:ea typeface="+mj-ea"/>
                <a:cs typeface="+mj-cs"/>
              </a:rPr>
              <a:t>   </a:t>
            </a:r>
            <a:r>
              <a:rPr lang="en-US" sz="2800" dirty="0" smtClean="0">
                <a:latin typeface="+mj-lt"/>
                <a:ea typeface="+mj-ea"/>
                <a:cs typeface="+mj-cs"/>
              </a:rPr>
              <a:t>relative risk of heat-related death with no AC</a:t>
            </a:r>
            <a:endParaRPr kumimoji="0" lang="en-US" sz="3600" b="0" i="0" u="none" strike="noStrike" kern="1200" cap="none" spc="0" normalizeH="0" baseline="0" noProof="0" dirty="0">
              <a:ln>
                <a:noFill/>
              </a:ln>
              <a:effectLst/>
              <a:uLnTx/>
              <a:uFillTx/>
              <a:latin typeface="+mj-lt"/>
              <a:ea typeface="+mj-ea"/>
              <a:cs typeface="+mj-cs"/>
            </a:endParaRPr>
          </a:p>
        </p:txBody>
      </p:sp>
      <p:sp>
        <p:nvSpPr>
          <p:cNvPr id="14" name="Title 3"/>
          <p:cNvSpPr txBox="1">
            <a:spLocks/>
          </p:cNvSpPr>
          <p:nvPr/>
        </p:nvSpPr>
        <p:spPr>
          <a:xfrm>
            <a:off x="0" y="2667000"/>
            <a:ext cx="9144000" cy="7620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lvl="0" algn="ctr">
              <a:spcBef>
                <a:spcPct val="0"/>
              </a:spcBef>
            </a:pPr>
            <a:r>
              <a:rPr lang="en-US" sz="7200" b="1" dirty="0" smtClean="0">
                <a:solidFill>
                  <a:srgbClr val="C00000"/>
                </a:solidFill>
                <a:latin typeface="Corbel"/>
              </a:rPr>
              <a:t>15</a:t>
            </a:r>
            <a:r>
              <a:rPr lang="en-US" sz="2800" dirty="0" smtClean="0">
                <a:solidFill>
                  <a:prstClr val="white"/>
                </a:solidFill>
                <a:latin typeface="Corbel"/>
              </a:rPr>
              <a:t> consecutive days over 95°F</a:t>
            </a:r>
            <a:endParaRPr lang="en-US" sz="2800" dirty="0">
              <a:solidFill>
                <a:prstClr val="white"/>
              </a:solidFill>
              <a:latin typeface="Corbe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lstStyle/>
          <a:p>
            <a:r>
              <a:rPr lang="en-US" dirty="0" smtClean="0"/>
              <a:t>impacts of climate change</a:t>
            </a:r>
            <a:endParaRPr lang="en-US" dirty="0"/>
          </a:p>
        </p:txBody>
      </p:sp>
      <p:sp>
        <p:nvSpPr>
          <p:cNvPr id="6" name="Content Placeholder 5"/>
          <p:cNvSpPr>
            <a:spLocks noGrp="1"/>
          </p:cNvSpPr>
          <p:nvPr>
            <p:ph idx="1"/>
          </p:nvPr>
        </p:nvSpPr>
        <p:spPr>
          <a:xfrm>
            <a:off x="0" y="1905000"/>
            <a:ext cx="9144000" cy="1143000"/>
          </a:xfrm>
        </p:spPr>
        <p:txBody>
          <a:bodyPr>
            <a:noAutofit/>
          </a:bodyPr>
          <a:lstStyle/>
          <a:p>
            <a:pPr marL="0" indent="0" algn="ctr">
              <a:buNone/>
            </a:pPr>
            <a:r>
              <a:rPr lang="en-US" sz="2800" dirty="0" smtClean="0">
                <a:latin typeface="+mj-lt"/>
              </a:rPr>
              <a:t>average summer time heat-related </a:t>
            </a:r>
            <a:r>
              <a:rPr lang="en-US" sz="3200" b="1" dirty="0" smtClean="0">
                <a:solidFill>
                  <a:schemeClr val="bg1"/>
                </a:solidFill>
                <a:latin typeface="+mj-lt"/>
              </a:rPr>
              <a:t>deaths</a:t>
            </a:r>
            <a:r>
              <a:rPr lang="en-US" sz="2800" b="1" dirty="0" smtClean="0">
                <a:solidFill>
                  <a:srgbClr val="C00000"/>
                </a:solidFill>
                <a:latin typeface="+mj-lt"/>
              </a:rPr>
              <a:t> </a:t>
            </a:r>
            <a:r>
              <a:rPr lang="en-US" sz="2800" dirty="0" smtClean="0">
                <a:latin typeface="+mj-lt"/>
              </a:rPr>
              <a:t>are projected to </a:t>
            </a:r>
            <a:r>
              <a:rPr lang="en-US" sz="3200" b="1" dirty="0" smtClean="0">
                <a:solidFill>
                  <a:schemeClr val="bg1"/>
                </a:solidFill>
                <a:latin typeface="+mj-lt"/>
              </a:rPr>
              <a:t>increase,</a:t>
            </a:r>
            <a:r>
              <a:rPr lang="en-US" sz="2800" dirty="0" smtClean="0">
                <a:latin typeface="+mj-lt"/>
              </a:rPr>
              <a:t> with larger increases in mid-latitude cities.</a:t>
            </a:r>
          </a:p>
          <a:p>
            <a:pPr algn="ctr"/>
            <a:endParaRPr lang="en-US" dirty="0"/>
          </a:p>
        </p:txBody>
      </p:sp>
      <p:pic>
        <p:nvPicPr>
          <p:cNvPr id="3075" name="Picture 3" descr="C:\Documents and Settings\DJRUBADO\Desktop\Heat Presentation\Photos &amp; Images\climate change heat wave curve.jpg"/>
          <p:cNvPicPr>
            <a:picLocks noChangeAspect="1" noChangeArrowheads="1"/>
          </p:cNvPicPr>
          <p:nvPr/>
        </p:nvPicPr>
        <p:blipFill>
          <a:blip r:embed="rId3" cstate="screen"/>
          <a:srcRect/>
          <a:stretch>
            <a:fillRect/>
          </a:stretch>
        </p:blipFill>
        <p:spPr bwMode="auto">
          <a:xfrm>
            <a:off x="2133600" y="3581400"/>
            <a:ext cx="4876800" cy="2942896"/>
          </a:xfrm>
          <a:prstGeom prst="rect">
            <a:avLst/>
          </a:prstGeom>
          <a:noFill/>
          <a:effectLst>
            <a:outerShdw blurRad="50800" dist="38100" dir="2700000" algn="tl" rotWithShape="0">
              <a:prstClr val="black">
                <a:alpha val="40000"/>
              </a:prstClr>
            </a:outerShdw>
          </a:effectLst>
        </p:spPr>
      </p:pic>
      <p:pic>
        <p:nvPicPr>
          <p:cNvPr id="3076" name="Picture 4" descr="C:\Documents and Settings\DJRUBADO\Desktop\Heat Presentation\Photos &amp; Images\global_temp_chart.gif"/>
          <p:cNvPicPr>
            <a:picLocks noChangeAspect="1" noChangeArrowheads="1"/>
          </p:cNvPicPr>
          <p:nvPr/>
        </p:nvPicPr>
        <p:blipFill>
          <a:blip r:embed="rId4" cstate="screen"/>
          <a:srcRect b="4403"/>
          <a:stretch>
            <a:fillRect/>
          </a:stretch>
        </p:blipFill>
        <p:spPr bwMode="auto">
          <a:xfrm>
            <a:off x="2324100" y="3581400"/>
            <a:ext cx="4495800" cy="2949225"/>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C:\Documents and Settings\DJRUBADO\Desktop\Heat Presentation\Photos &amp; Images\sun heat.jpg"/>
          <p:cNvPicPr>
            <a:picLocks noChangeAspect="1" noChangeArrowheads="1"/>
          </p:cNvPicPr>
          <p:nvPr/>
        </p:nvPicPr>
        <p:blipFill>
          <a:blip r:embed="rId3" cstate="screen">
            <a:lum bright="-10000" contrast="-10000"/>
          </a:blip>
          <a:srcRect/>
          <a:stretch>
            <a:fillRect/>
          </a:stretch>
        </p:blipFill>
        <p:spPr bwMode="auto">
          <a:xfrm>
            <a:off x="0" y="0"/>
            <a:ext cx="9144000" cy="6858000"/>
          </a:xfrm>
          <a:prstGeom prst="rect">
            <a:avLst/>
          </a:prstGeom>
          <a:noFill/>
        </p:spPr>
      </p:pic>
      <p:sp>
        <p:nvSpPr>
          <p:cNvPr id="7" name="Title 1"/>
          <p:cNvSpPr txBox="1">
            <a:spLocks/>
          </p:cNvSpPr>
          <p:nvPr/>
        </p:nvSpPr>
        <p:spPr>
          <a:xfrm>
            <a:off x="0" y="579438"/>
            <a:ext cx="9144000" cy="944562"/>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oh no!</a:t>
            </a:r>
          </a:p>
        </p:txBody>
      </p:sp>
      <p:sp>
        <p:nvSpPr>
          <p:cNvPr id="8" name="Title 3"/>
          <p:cNvSpPr txBox="1">
            <a:spLocks/>
          </p:cNvSpPr>
          <p:nvPr/>
        </p:nvSpPr>
        <p:spPr>
          <a:xfrm>
            <a:off x="0" y="2286000"/>
            <a:ext cx="9144000" cy="762000"/>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pPr lvl="0" algn="ctr">
              <a:spcBef>
                <a:spcPct val="0"/>
              </a:spcBef>
            </a:pPr>
            <a:r>
              <a:rPr lang="en-US" sz="2800" dirty="0" smtClean="0">
                <a:latin typeface="+mj-lt"/>
                <a:ea typeface="+mj-ea"/>
                <a:cs typeface="+mj-cs"/>
              </a:rPr>
              <a:t>are we headed for a fiery future of endless heat waves?</a:t>
            </a:r>
            <a:endParaRPr kumimoji="0" lang="en-US" sz="3600" b="0" i="0" u="none" strike="noStrike" kern="1200" cap="none" spc="0" normalizeH="0" baseline="0" noProof="0" dirty="0">
              <a:ln>
                <a:noFill/>
              </a:ln>
              <a:effectLst/>
              <a:uLnTx/>
              <a:uFillTx/>
              <a:latin typeface="+mj-lt"/>
              <a:ea typeface="+mj-ea"/>
              <a:cs typeface="+mj-cs"/>
            </a:endParaRPr>
          </a:p>
        </p:txBody>
      </p:sp>
      <p:pic>
        <p:nvPicPr>
          <p:cNvPr id="5122" name="Picture 2" descr="C:\Documents and Settings\DJRUBADO\Desktop\Heat Presentation\Photos &amp; Images\portland heat forecast2.jpg"/>
          <p:cNvPicPr>
            <a:picLocks noChangeAspect="1" noChangeArrowheads="1"/>
          </p:cNvPicPr>
          <p:nvPr/>
        </p:nvPicPr>
        <p:blipFill>
          <a:blip r:embed="rId4" cstate="screen"/>
          <a:srcRect/>
          <a:stretch>
            <a:fillRect/>
          </a:stretch>
        </p:blipFill>
        <p:spPr bwMode="auto">
          <a:xfrm>
            <a:off x="2173706" y="3505200"/>
            <a:ext cx="4796589"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105400"/>
            <a:ext cx="9144000" cy="990600"/>
          </a:xfrm>
          <a:prstGeom prst="rect">
            <a:avLst/>
          </a:prstGeom>
        </p:spPr>
        <p:txBody>
          <a:bodyPr vert="horz" lIns="91440" tIns="45720" rIns="91440" bIns="45720" rtlCol="0">
            <a:noAutofit/>
          </a:bodyPr>
          <a:lstStyle/>
          <a:p>
            <a:pPr marL="2286000" lvl="0" indent="-2286000" algn="ctr">
              <a:spcBef>
                <a:spcPts val="1500"/>
              </a:spcBef>
              <a:tabLst>
                <a:tab pos="2286000" algn="l"/>
              </a:tabLst>
            </a:pPr>
            <a:r>
              <a:rPr kumimoji="0" lang="en-US" sz="7200" b="0" i="0" u="none" strike="noStrike" kern="1200" cap="none" spc="0" normalizeH="0" baseline="0" noProof="0" dirty="0" smtClean="0">
                <a:ln>
                  <a:noFill/>
                </a:ln>
                <a:solidFill>
                  <a:schemeClr val="bg1"/>
                </a:solidFill>
                <a:effectLst/>
                <a:uLnTx/>
                <a:uFillTx/>
                <a:latin typeface="+mj-lt"/>
                <a:ea typeface="+mn-ea"/>
                <a:cs typeface="+mn-cs"/>
              </a:rPr>
              <a:t>110</a:t>
            </a:r>
            <a:r>
              <a:rPr lang="en-US" sz="2800" dirty="0" smtClean="0">
                <a:solidFill>
                  <a:schemeClr val="bg1"/>
                </a:solidFill>
                <a:latin typeface="+mj-lt"/>
              </a:rPr>
              <a:t>°F</a:t>
            </a:r>
            <a:r>
              <a:rPr kumimoji="0" lang="en-US" sz="2800" b="0" i="0" u="none" strike="noStrike" kern="1200" cap="none" spc="0" normalizeH="0" baseline="0" noProof="0" dirty="0" smtClean="0">
                <a:ln>
                  <a:noFill/>
                </a:ln>
                <a:solidFill>
                  <a:schemeClr val="bg1"/>
                </a:solidFill>
                <a:effectLst/>
                <a:uLnTx/>
                <a:uFillTx/>
                <a:latin typeface="+mj-lt"/>
                <a:ea typeface="+mn-ea"/>
                <a:cs typeface="+mn-cs"/>
              </a:rPr>
              <a:t>  </a:t>
            </a:r>
            <a:r>
              <a:rPr kumimoji="0" lang="en-US" sz="2800" b="0" i="0" u="none" strike="noStrike" kern="1200" cap="none" spc="0" normalizeH="0" baseline="0" noProof="0" dirty="0" smtClean="0">
                <a:ln>
                  <a:noFill/>
                </a:ln>
                <a:gradFill>
                  <a:gsLst>
                    <a:gs pos="0">
                      <a:schemeClr val="tx1">
                        <a:alpha val="70000"/>
                      </a:schemeClr>
                    </a:gs>
                    <a:gs pos="50000">
                      <a:schemeClr val="tx1">
                        <a:alpha val="80000"/>
                      </a:schemeClr>
                    </a:gs>
                    <a:gs pos="100000">
                      <a:schemeClr val="tx1">
                        <a:alpha val="90000"/>
                      </a:schemeClr>
                    </a:gs>
                  </a:gsLst>
                  <a:lin ang="0" scaled="0"/>
                </a:gradFill>
                <a:effectLst/>
                <a:uLnTx/>
                <a:uFillTx/>
                <a:latin typeface="+mj-lt"/>
                <a:ea typeface="+mn-ea"/>
                <a:cs typeface="+mn-cs"/>
              </a:rPr>
              <a:t>  highest average temperature in the state</a:t>
            </a:r>
          </a:p>
        </p:txBody>
      </p:sp>
      <p:sp>
        <p:nvSpPr>
          <p:cNvPr id="2" name="Title 1"/>
          <p:cNvSpPr>
            <a:spLocks noGrp="1"/>
          </p:cNvSpPr>
          <p:nvPr>
            <p:ph type="title"/>
          </p:nvPr>
        </p:nvSpPr>
        <p:spPr>
          <a:xfrm>
            <a:off x="0" y="274638"/>
            <a:ext cx="9144000" cy="1020762"/>
          </a:xfrm>
        </p:spPr>
        <p:txBody>
          <a:bodyPr/>
          <a:lstStyle/>
          <a:p>
            <a:r>
              <a:rPr lang="en-US" dirty="0" smtClean="0"/>
              <a:t>statewide climate statistics</a:t>
            </a:r>
            <a:endParaRPr lang="en-US" dirty="0"/>
          </a:p>
        </p:txBody>
      </p:sp>
      <p:sp>
        <p:nvSpPr>
          <p:cNvPr id="3" name="Content Placeholder 2"/>
          <p:cNvSpPr>
            <a:spLocks noGrp="1"/>
          </p:cNvSpPr>
          <p:nvPr>
            <p:ph idx="1"/>
          </p:nvPr>
        </p:nvSpPr>
        <p:spPr>
          <a:xfrm>
            <a:off x="1752600" y="1600200"/>
            <a:ext cx="7391400" cy="3886200"/>
          </a:xfrm>
        </p:spPr>
        <p:txBody>
          <a:bodyPr>
            <a:noAutofit/>
          </a:bodyPr>
          <a:lstStyle/>
          <a:p>
            <a:pPr marL="0" indent="0">
              <a:buNone/>
              <a:tabLst>
                <a:tab pos="1371600" algn="l"/>
              </a:tabLst>
            </a:pPr>
            <a:r>
              <a:rPr lang="en-US" sz="4800" dirty="0" smtClean="0">
                <a:solidFill>
                  <a:schemeClr val="bg1"/>
                </a:solidFill>
                <a:latin typeface="+mj-lt"/>
              </a:rPr>
              <a:t>77</a:t>
            </a:r>
            <a:r>
              <a:rPr lang="en-US" sz="2800" dirty="0" smtClean="0">
                <a:solidFill>
                  <a:schemeClr val="bg1"/>
                </a:solidFill>
                <a:latin typeface="+mj-lt"/>
              </a:rPr>
              <a:t>°F</a:t>
            </a:r>
            <a:r>
              <a:rPr lang="en-US" sz="2800" dirty="0" smtClean="0">
                <a:latin typeface="+mj-lt"/>
              </a:rPr>
              <a:t>	average day time high temperature</a:t>
            </a:r>
          </a:p>
          <a:p>
            <a:pPr marL="0" indent="0">
              <a:buNone/>
              <a:tabLst>
                <a:tab pos="1371600" algn="l"/>
              </a:tabLst>
            </a:pPr>
            <a:r>
              <a:rPr lang="en-US" sz="4800" dirty="0" smtClean="0">
                <a:solidFill>
                  <a:schemeClr val="bg1"/>
                </a:solidFill>
                <a:latin typeface="+mj-lt"/>
              </a:rPr>
              <a:t>50</a:t>
            </a:r>
            <a:r>
              <a:rPr lang="en-US" sz="2800" dirty="0" smtClean="0">
                <a:solidFill>
                  <a:schemeClr val="bg1"/>
                </a:solidFill>
                <a:latin typeface="+mj-lt"/>
              </a:rPr>
              <a:t>°F</a:t>
            </a:r>
            <a:r>
              <a:rPr lang="en-US" sz="2800" dirty="0" smtClean="0"/>
              <a:t>	</a:t>
            </a:r>
            <a:r>
              <a:rPr lang="en-US" sz="2800" dirty="0" smtClean="0">
                <a:latin typeface="+mj-lt"/>
              </a:rPr>
              <a:t>average night time low temperature</a:t>
            </a:r>
          </a:p>
          <a:p>
            <a:pPr marL="0" indent="0">
              <a:buNone/>
              <a:tabLst>
                <a:tab pos="1371600" algn="l"/>
              </a:tabLst>
            </a:pPr>
            <a:r>
              <a:rPr lang="en-US" sz="4800" dirty="0" smtClean="0">
                <a:solidFill>
                  <a:schemeClr val="bg1"/>
                </a:solidFill>
                <a:latin typeface="+mj-lt"/>
              </a:rPr>
              <a:t>37.2</a:t>
            </a:r>
            <a:r>
              <a:rPr lang="en-US" sz="2800" dirty="0" smtClean="0">
                <a:latin typeface="+mj-lt"/>
              </a:rPr>
              <a:t>	average number of days above 85°F</a:t>
            </a:r>
          </a:p>
          <a:p>
            <a:pPr marL="0" indent="0">
              <a:buNone/>
              <a:tabLst>
                <a:tab pos="1371600" algn="l"/>
              </a:tabLst>
            </a:pPr>
            <a:r>
              <a:rPr lang="en-US" sz="4800" dirty="0" smtClean="0">
                <a:solidFill>
                  <a:schemeClr val="bg1"/>
                </a:solidFill>
                <a:latin typeface="+mj-lt"/>
              </a:rPr>
              <a:t>1.7</a:t>
            </a:r>
            <a:r>
              <a:rPr lang="en-US" sz="2800" dirty="0" smtClean="0">
                <a:latin typeface="+mj-lt"/>
              </a:rPr>
              <a:t>	average number of days above 100°F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lstStyle/>
          <a:p>
            <a:r>
              <a:rPr lang="en-US" dirty="0" smtClean="0"/>
              <a:t>statewide heat-related illness stats</a:t>
            </a:r>
            <a:endParaRPr lang="en-US" dirty="0"/>
          </a:p>
        </p:txBody>
      </p:sp>
      <p:sp>
        <p:nvSpPr>
          <p:cNvPr id="4" name="Content Placeholder 2"/>
          <p:cNvSpPr>
            <a:spLocks noGrp="1"/>
          </p:cNvSpPr>
          <p:nvPr>
            <p:ph idx="1"/>
          </p:nvPr>
        </p:nvSpPr>
        <p:spPr>
          <a:xfrm>
            <a:off x="1828800" y="1524000"/>
            <a:ext cx="7086600" cy="990600"/>
          </a:xfrm>
        </p:spPr>
        <p:txBody>
          <a:bodyPr>
            <a:noAutofit/>
          </a:bodyPr>
          <a:lstStyle/>
          <a:p>
            <a:pPr marL="2286000" indent="-2286000">
              <a:buNone/>
              <a:tabLst>
                <a:tab pos="2286000" algn="l"/>
              </a:tabLst>
            </a:pPr>
            <a:r>
              <a:rPr lang="en-US" sz="4800" dirty="0" smtClean="0">
                <a:solidFill>
                  <a:schemeClr val="bg1"/>
                </a:solidFill>
                <a:latin typeface="+mj-lt"/>
              </a:rPr>
              <a:t>33.3</a:t>
            </a:r>
            <a:r>
              <a:rPr lang="en-US" sz="2800" dirty="0" smtClean="0">
                <a:latin typeface="+mj-lt"/>
              </a:rPr>
              <a:t>    heat-related hospitalizations per year</a:t>
            </a:r>
          </a:p>
        </p:txBody>
      </p:sp>
      <p:sp>
        <p:nvSpPr>
          <p:cNvPr id="5" name="TextBox 4"/>
          <p:cNvSpPr txBox="1"/>
          <p:nvPr/>
        </p:nvSpPr>
        <p:spPr>
          <a:xfrm>
            <a:off x="1066800" y="4953000"/>
            <a:ext cx="8229600" cy="830997"/>
          </a:xfrm>
          <a:prstGeom prst="rect">
            <a:avLst/>
          </a:prstGeom>
          <a:noFill/>
        </p:spPr>
        <p:txBody>
          <a:bodyPr wrap="square" rtlCol="0">
            <a:spAutoFit/>
          </a:bodyPr>
          <a:lstStyle/>
          <a:p>
            <a:pPr marL="2286000" lvl="0" indent="-2286000">
              <a:spcBef>
                <a:spcPts val="1500"/>
              </a:spcBef>
              <a:tabLst>
                <a:tab pos="2286000" algn="l"/>
              </a:tabLst>
            </a:pPr>
            <a:r>
              <a:rPr lang="en-US" sz="4800" dirty="0" smtClean="0">
                <a:solidFill>
                  <a:schemeClr val="bg1"/>
                </a:solidFill>
                <a:latin typeface="Corbel"/>
              </a:rPr>
              <a:t>111,277</a:t>
            </a: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Corbel"/>
              </a:rPr>
              <a:t>    total hospitalizations per year</a:t>
            </a:r>
            <a:endParaRPr lang="en-US" sz="2800" dirty="0" smtClean="0">
              <a:gradFill>
                <a:gsLst>
                  <a:gs pos="0">
                    <a:prstClr val="white">
                      <a:alpha val="70000"/>
                    </a:prstClr>
                  </a:gs>
                  <a:gs pos="50000">
                    <a:prstClr val="white">
                      <a:alpha val="80000"/>
                    </a:prstClr>
                  </a:gs>
                  <a:gs pos="100000">
                    <a:prstClr val="white">
                      <a:alpha val="90000"/>
                    </a:prstClr>
                  </a:gs>
                </a:gsLst>
                <a:lin ang="0" scaled="0"/>
              </a:gradFill>
            </a:endParaRPr>
          </a:p>
        </p:txBody>
      </p:sp>
      <p:sp>
        <p:nvSpPr>
          <p:cNvPr id="6" name="TextBox 5"/>
          <p:cNvSpPr txBox="1"/>
          <p:nvPr/>
        </p:nvSpPr>
        <p:spPr>
          <a:xfrm>
            <a:off x="2057400" y="2521803"/>
            <a:ext cx="5638800" cy="830997"/>
          </a:xfrm>
          <a:prstGeom prst="rect">
            <a:avLst/>
          </a:prstGeom>
          <a:noFill/>
        </p:spPr>
        <p:txBody>
          <a:bodyPr wrap="square" rtlCol="0">
            <a:spAutoFit/>
          </a:bodyPr>
          <a:lstStyle/>
          <a:p>
            <a:pPr marL="2286000" lvl="0" indent="-2286000">
              <a:spcBef>
                <a:spcPts val="1500"/>
              </a:spcBef>
              <a:tabLst>
                <a:tab pos="2286000" algn="l"/>
              </a:tabLst>
            </a:pPr>
            <a:r>
              <a:rPr lang="en-US" sz="4800" dirty="0" smtClean="0">
                <a:solidFill>
                  <a:schemeClr val="bg1"/>
                </a:solidFill>
                <a:latin typeface="Corbel"/>
              </a:rPr>
              <a:t>1.8</a:t>
            </a:r>
            <a:r>
              <a:rPr lang="en-US" sz="2800" dirty="0" smtClean="0">
                <a:gradFill>
                  <a:gsLst>
                    <a:gs pos="0">
                      <a:prstClr val="white">
                        <a:alpha val="70000"/>
                      </a:prstClr>
                    </a:gs>
                    <a:gs pos="50000">
                      <a:prstClr val="white">
                        <a:alpha val="80000"/>
                      </a:prstClr>
                    </a:gs>
                    <a:gs pos="100000">
                      <a:prstClr val="white">
                        <a:alpha val="90000"/>
                      </a:prstClr>
                    </a:gs>
                  </a:gsLst>
                  <a:lin ang="0" scaled="0"/>
                </a:gradFill>
              </a:rPr>
              <a:t>    </a:t>
            </a: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mj-lt"/>
              </a:rPr>
              <a:t>heat-related deaths per year</a:t>
            </a:r>
          </a:p>
        </p:txBody>
      </p:sp>
      <p:sp>
        <p:nvSpPr>
          <p:cNvPr id="8" name="TextBox 7"/>
          <p:cNvSpPr txBox="1"/>
          <p:nvPr/>
        </p:nvSpPr>
        <p:spPr>
          <a:xfrm>
            <a:off x="1295400" y="5798403"/>
            <a:ext cx="5334000" cy="830997"/>
          </a:xfrm>
          <a:prstGeom prst="rect">
            <a:avLst/>
          </a:prstGeom>
          <a:noFill/>
        </p:spPr>
        <p:txBody>
          <a:bodyPr wrap="square" rtlCol="0">
            <a:spAutoFit/>
          </a:bodyPr>
          <a:lstStyle/>
          <a:p>
            <a:pPr marL="2286000" lvl="0" indent="-2286000">
              <a:spcBef>
                <a:spcPts val="1500"/>
              </a:spcBef>
              <a:tabLst>
                <a:tab pos="2286000" algn="l"/>
              </a:tabLst>
            </a:pPr>
            <a:r>
              <a:rPr lang="en-US" sz="4800" dirty="0" smtClean="0">
                <a:solidFill>
                  <a:schemeClr val="bg1"/>
                </a:solidFill>
                <a:latin typeface="Corbel"/>
              </a:rPr>
              <a:t>11,300</a:t>
            </a:r>
            <a:r>
              <a:rPr lang="en-US" dirty="0" smtClean="0">
                <a:gradFill>
                  <a:gsLst>
                    <a:gs pos="0">
                      <a:prstClr val="white">
                        <a:alpha val="70000"/>
                      </a:prstClr>
                    </a:gs>
                    <a:gs pos="50000">
                      <a:prstClr val="white">
                        <a:alpha val="80000"/>
                      </a:prstClr>
                    </a:gs>
                    <a:gs pos="100000">
                      <a:prstClr val="white">
                        <a:alpha val="90000"/>
                      </a:prstClr>
                    </a:gs>
                  </a:gsLst>
                  <a:lin ang="0" scaled="0"/>
                </a:gradFill>
                <a:latin typeface="Corbel"/>
              </a:rPr>
              <a:t>     </a:t>
            </a:r>
            <a:r>
              <a:rPr lang="en-US" sz="2800" dirty="0" smtClean="0">
                <a:gradFill>
                  <a:gsLst>
                    <a:gs pos="0">
                      <a:prstClr val="white">
                        <a:alpha val="70000"/>
                      </a:prstClr>
                    </a:gs>
                    <a:gs pos="50000">
                      <a:prstClr val="white">
                        <a:alpha val="80000"/>
                      </a:prstClr>
                    </a:gs>
                    <a:gs pos="100000">
                      <a:prstClr val="white">
                        <a:alpha val="90000"/>
                      </a:prstClr>
                    </a:gs>
                  </a:gsLst>
                  <a:lin ang="0" scaled="0"/>
                </a:gradFill>
                <a:latin typeface="Corbel"/>
              </a:rPr>
              <a:t>total deaths per year</a:t>
            </a:r>
            <a:endParaRPr lang="en-US" dirty="0"/>
          </a:p>
        </p:txBody>
      </p:sp>
      <p:sp>
        <p:nvSpPr>
          <p:cNvPr id="9" name="TextBox 8"/>
          <p:cNvSpPr txBox="1"/>
          <p:nvPr/>
        </p:nvSpPr>
        <p:spPr>
          <a:xfrm>
            <a:off x="3048000" y="4001869"/>
            <a:ext cx="3048000" cy="646331"/>
          </a:xfrm>
          <a:prstGeom prst="rect">
            <a:avLst/>
          </a:prstGeom>
          <a:noFill/>
        </p:spPr>
        <p:txBody>
          <a:bodyPr wrap="square" rtlCol="0">
            <a:spAutoFit/>
          </a:bodyPr>
          <a:lstStyle/>
          <a:p>
            <a:pPr algn="ctr"/>
            <a:r>
              <a:rPr lang="en-US" sz="3600" b="1" dirty="0" smtClean="0">
                <a:gradFill>
                  <a:gsLst>
                    <a:gs pos="0">
                      <a:prstClr val="white">
                        <a:alpha val="70000"/>
                      </a:prstClr>
                    </a:gs>
                    <a:gs pos="50000">
                      <a:prstClr val="white">
                        <a:alpha val="80000"/>
                      </a:prstClr>
                    </a:gs>
                    <a:gs pos="100000">
                      <a:prstClr val="white">
                        <a:alpha val="90000"/>
                      </a:prstClr>
                    </a:gs>
                  </a:gsLst>
                  <a:lin ang="0" scaled="0"/>
                </a:gradFill>
                <a:latin typeface="Corbel"/>
              </a:rPr>
              <a:t>compared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1761</TotalTime>
  <Words>3699</Words>
  <Application>Microsoft Office PowerPoint</Application>
  <PresentationFormat>On-screen Show (4:3)</PresentationFormat>
  <Paragraphs>413</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Firelight</vt:lpstr>
      <vt:lpstr>Extreme heat in Oregon</vt:lpstr>
      <vt:lpstr>Slide 2</vt:lpstr>
      <vt:lpstr>1995 Chicago heat wave</vt:lpstr>
      <vt:lpstr>2006 California heat wave</vt:lpstr>
      <vt:lpstr>2003 heat wave in France</vt:lpstr>
      <vt:lpstr>impacts of climate change</vt:lpstr>
      <vt:lpstr>Slide 7</vt:lpstr>
      <vt:lpstr>statewide climate statistics</vt:lpstr>
      <vt:lpstr>statewide heat-related illness stats</vt:lpstr>
      <vt:lpstr>coastal region</vt:lpstr>
      <vt:lpstr>eastern region</vt:lpstr>
      <vt:lpstr>southwest region</vt:lpstr>
      <vt:lpstr>Willamette valley region</vt:lpstr>
      <vt:lpstr>Slide 14</vt:lpstr>
      <vt:lpstr>Oregon zip codes</vt:lpstr>
      <vt:lpstr>Slide 16</vt:lpstr>
      <vt:lpstr>analysis methods</vt:lpstr>
      <vt:lpstr>initial results</vt:lpstr>
      <vt:lpstr>Slide 19</vt:lpstr>
      <vt:lpstr>Slide 20</vt:lpstr>
      <vt:lpstr>Slide 21</vt:lpstr>
      <vt:lpstr>Slide 22</vt:lpstr>
      <vt:lpstr>Slide 23</vt:lpstr>
      <vt:lpstr>additional outcomes</vt:lpstr>
      <vt:lpstr>findings</vt:lpstr>
      <vt:lpstr>findings</vt:lpstr>
      <vt:lpstr>Slide 27</vt:lpstr>
      <vt:lpstr>Slide 28</vt:lpstr>
      <vt:lpstr>Slide 29</vt:lpstr>
      <vt:lpstr>Slide 30</vt:lpstr>
      <vt:lpstr>summary</vt:lpstr>
      <vt:lpstr>thank you</vt:lpstr>
    </vt:vector>
  </TitlesOfParts>
  <Company>DHS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dc:title>
  <dc:creator>DJRUBADO</dc:creator>
  <cp:lastModifiedBy>DJRUBADO</cp:lastModifiedBy>
  <cp:revision>435</cp:revision>
  <dcterms:created xsi:type="dcterms:W3CDTF">2011-09-09T00:15:24Z</dcterms:created>
  <dcterms:modified xsi:type="dcterms:W3CDTF">2011-11-15T18:08:13Z</dcterms:modified>
</cp:coreProperties>
</file>